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590" r:id="rId3"/>
    <p:sldId id="561" r:id="rId4"/>
    <p:sldId id="562" r:id="rId5"/>
    <p:sldId id="490" r:id="rId6"/>
    <p:sldId id="570" r:id="rId7"/>
    <p:sldId id="496" r:id="rId8"/>
    <p:sldId id="499" r:id="rId9"/>
    <p:sldId id="500" r:id="rId10"/>
    <p:sldId id="564" r:id="rId11"/>
    <p:sldId id="572" r:id="rId12"/>
    <p:sldId id="488" r:id="rId13"/>
    <p:sldId id="569" r:id="rId14"/>
    <p:sldId id="571" r:id="rId15"/>
    <p:sldId id="511" r:id="rId16"/>
    <p:sldId id="518" r:id="rId17"/>
    <p:sldId id="517" r:id="rId18"/>
    <p:sldId id="514" r:id="rId19"/>
    <p:sldId id="521" r:id="rId20"/>
    <p:sldId id="535" r:id="rId21"/>
    <p:sldId id="532" r:id="rId22"/>
    <p:sldId id="522" r:id="rId23"/>
    <p:sldId id="524" r:id="rId24"/>
    <p:sldId id="526" r:id="rId25"/>
    <p:sldId id="576" r:id="rId26"/>
    <p:sldId id="577" r:id="rId27"/>
    <p:sldId id="578" r:id="rId28"/>
    <p:sldId id="579" r:id="rId29"/>
    <p:sldId id="580" r:id="rId30"/>
    <p:sldId id="582" r:id="rId31"/>
    <p:sldId id="583" r:id="rId32"/>
    <p:sldId id="584" r:id="rId33"/>
    <p:sldId id="585" r:id="rId34"/>
    <p:sldId id="586" r:id="rId35"/>
    <p:sldId id="594" r:id="rId36"/>
    <p:sldId id="587" r:id="rId37"/>
    <p:sldId id="545" r:id="rId38"/>
    <p:sldId id="546" r:id="rId39"/>
    <p:sldId id="558" r:id="rId40"/>
    <p:sldId id="5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152C2-33C3-66FF-951D-ADCC23A5C0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D599F-06D0-55EA-665D-A9D7E83D9B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6F2C54-F1C9-46A4-1784-43B275D89BCA}"/>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5" name="Footer Placeholder 4">
            <a:extLst>
              <a:ext uri="{FF2B5EF4-FFF2-40B4-BE49-F238E27FC236}">
                <a16:creationId xmlns:a16="http://schemas.microsoft.com/office/drawing/2014/main" id="{ABB2DC7C-D5C3-0D9E-DD64-0297FA7F9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79530-652D-6961-1999-FD18290E032B}"/>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88864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AA66-B6DA-5DC5-CACF-C9B01DF0E6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65B02-D6C5-2F65-B0AB-AE137E684B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6839F-5AA0-64EC-342E-5F26EBA0B447}"/>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5" name="Footer Placeholder 4">
            <a:extLst>
              <a:ext uri="{FF2B5EF4-FFF2-40B4-BE49-F238E27FC236}">
                <a16:creationId xmlns:a16="http://schemas.microsoft.com/office/drawing/2014/main" id="{9F8AE8BD-878F-ACD0-B47E-3D337D22E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30CF7-78BD-50C3-B98D-39FEB055DCE6}"/>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232267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43B64D-CDAB-EFC6-89FA-B68281ECE7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175CBC-77A2-07F5-9051-E30F06BCFF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3A012-298F-7C37-7352-E4A3BED96140}"/>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5" name="Footer Placeholder 4">
            <a:extLst>
              <a:ext uri="{FF2B5EF4-FFF2-40B4-BE49-F238E27FC236}">
                <a16:creationId xmlns:a16="http://schemas.microsoft.com/office/drawing/2014/main" id="{D86BBA90-93FE-9348-31F8-945AE8BC0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CF5F3-D88E-A923-AEB7-DAC2FF5E76DE}"/>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3132673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8B6F-24E0-81AE-ADB3-A162E70147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3C7425-9F5D-2308-E3D9-3D361F234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F15C6-D8FF-3984-C87F-584AE9361826}"/>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5" name="Footer Placeholder 4">
            <a:extLst>
              <a:ext uri="{FF2B5EF4-FFF2-40B4-BE49-F238E27FC236}">
                <a16:creationId xmlns:a16="http://schemas.microsoft.com/office/drawing/2014/main" id="{3C30727F-87F0-8A59-3CF2-AD5D3236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463A6-79F6-D5FA-F40A-2CF00543340C}"/>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290989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BAFC-856F-25E6-FD62-BAA90DFF66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4FAE8D-F9C9-14E5-ACD2-9FC6D12080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1DA9A4-32E9-FC0C-156E-C05C0F47E453}"/>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5" name="Footer Placeholder 4">
            <a:extLst>
              <a:ext uri="{FF2B5EF4-FFF2-40B4-BE49-F238E27FC236}">
                <a16:creationId xmlns:a16="http://schemas.microsoft.com/office/drawing/2014/main" id="{EF61E95B-F1BB-975E-33AA-DF4469F3E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7C45D9-7850-3C48-2FBA-50D3DAD4C19C}"/>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2333617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08DD-CA6D-9CED-F54F-5682C633E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2E74EA-24BD-112D-2D81-184FD0F7E7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97BFB9-BC4B-9A1E-D146-FE7D00E142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018AE7-5BD9-C869-26A8-EA3FD0A2994D}"/>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6" name="Footer Placeholder 5">
            <a:extLst>
              <a:ext uri="{FF2B5EF4-FFF2-40B4-BE49-F238E27FC236}">
                <a16:creationId xmlns:a16="http://schemas.microsoft.com/office/drawing/2014/main" id="{657EC175-9E90-3A86-582C-DBD556EDF2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329BC-0DAA-B44A-DF1A-5503EB96DD54}"/>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1259711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AE6A-7DE2-86C2-A0EF-EF648C8813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2C0CD0-3E13-DFC0-6971-A95816882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8474EB-CD32-6D53-94FB-88E165ADB8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302CBB-F400-4A90-769A-41D1CC2741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A33B70-10C9-C746-4014-ABBA5D9D59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7A242B-4661-7B19-9B3A-FB546BAEF1F5}"/>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8" name="Footer Placeholder 7">
            <a:extLst>
              <a:ext uri="{FF2B5EF4-FFF2-40B4-BE49-F238E27FC236}">
                <a16:creationId xmlns:a16="http://schemas.microsoft.com/office/drawing/2014/main" id="{867EA70A-D38C-2C6F-7207-4E909D2260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86C060-D9F7-4027-7C10-CB377D52DAC3}"/>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3899029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79D9-28A5-A401-7909-0024082E56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C7633F-B449-186F-58F5-EA22E7E36299}"/>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4" name="Footer Placeholder 3">
            <a:extLst>
              <a:ext uri="{FF2B5EF4-FFF2-40B4-BE49-F238E27FC236}">
                <a16:creationId xmlns:a16="http://schemas.microsoft.com/office/drawing/2014/main" id="{41FC3C69-CE67-DEF3-48CF-F05B367D86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B3587B-A378-2711-C837-189D4011BB44}"/>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3028818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9E604-2E3E-599D-86F4-B837793E39A3}"/>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3" name="Footer Placeholder 2">
            <a:extLst>
              <a:ext uri="{FF2B5EF4-FFF2-40B4-BE49-F238E27FC236}">
                <a16:creationId xmlns:a16="http://schemas.microsoft.com/office/drawing/2014/main" id="{D41AE5DA-B792-F3BC-808D-328CB8B73E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474BA8-86AD-CEA4-B038-04A28B1C849F}"/>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1863470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689C-64CA-BF4A-D687-106CF1810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ECC520-B4A4-A1DC-DFA4-94E6AE443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C7ACA8-774F-D368-12FA-3EEFACC0E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FBCC2-FF96-69C1-9948-663037AEAF8C}"/>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6" name="Footer Placeholder 5">
            <a:extLst>
              <a:ext uri="{FF2B5EF4-FFF2-40B4-BE49-F238E27FC236}">
                <a16:creationId xmlns:a16="http://schemas.microsoft.com/office/drawing/2014/main" id="{442F33E8-AECD-F513-C3DC-5FF0D4EAF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A9FE15-AF99-387E-5EB9-4D0F879CFF99}"/>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2164002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15D7-760F-467C-DD0C-585C15654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3DECCB-121C-5BBC-3B6E-499A6C60AF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B59408-A396-9DA6-75E6-73E17799C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350CD-46BF-B9E4-87D8-43A3A0D2DC3C}"/>
              </a:ext>
            </a:extLst>
          </p:cNvPr>
          <p:cNvSpPr>
            <a:spLocks noGrp="1"/>
          </p:cNvSpPr>
          <p:nvPr>
            <p:ph type="dt" sz="half" idx="10"/>
          </p:nvPr>
        </p:nvSpPr>
        <p:spPr/>
        <p:txBody>
          <a:bodyPr/>
          <a:lstStyle/>
          <a:p>
            <a:fld id="{A21ACE77-68AA-453E-9F43-2FA9DF5FDD30}" type="datetimeFigureOut">
              <a:rPr lang="en-US" smtClean="0"/>
              <a:t>9/16/2022</a:t>
            </a:fld>
            <a:endParaRPr lang="en-US"/>
          </a:p>
        </p:txBody>
      </p:sp>
      <p:sp>
        <p:nvSpPr>
          <p:cNvPr id="6" name="Footer Placeholder 5">
            <a:extLst>
              <a:ext uri="{FF2B5EF4-FFF2-40B4-BE49-F238E27FC236}">
                <a16:creationId xmlns:a16="http://schemas.microsoft.com/office/drawing/2014/main" id="{E22AFFC7-86EE-7BC3-DE1F-6B0EE3D64E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4C4F12-F64A-991C-34E7-7BD7FF86F5B1}"/>
              </a:ext>
            </a:extLst>
          </p:cNvPr>
          <p:cNvSpPr>
            <a:spLocks noGrp="1"/>
          </p:cNvSpPr>
          <p:nvPr>
            <p:ph type="sldNum" sz="quarter" idx="12"/>
          </p:nvPr>
        </p:nvSpPr>
        <p:spPr/>
        <p:txBody>
          <a:bodyPr/>
          <a:lstStyle/>
          <a:p>
            <a:fld id="{CD748646-7362-4BC4-A692-2B4DECA1F7A1}" type="slidenum">
              <a:rPr lang="en-US" smtClean="0"/>
              <a:t>‹#›</a:t>
            </a:fld>
            <a:endParaRPr lang="en-US"/>
          </a:p>
        </p:txBody>
      </p:sp>
    </p:spTree>
    <p:extLst>
      <p:ext uri="{BB962C8B-B14F-4D97-AF65-F5344CB8AC3E}">
        <p14:creationId xmlns:p14="http://schemas.microsoft.com/office/powerpoint/2010/main" val="3138320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E4D12-7D7E-9FEE-66E2-81D6B93B0D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01A1C-1AF0-EF81-0E03-CDE638863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04995C-5EFF-761B-1DF8-61F7B81BC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ACE77-68AA-453E-9F43-2FA9DF5FDD30}" type="datetimeFigureOut">
              <a:rPr lang="en-US" smtClean="0"/>
              <a:t>9/16/2022</a:t>
            </a:fld>
            <a:endParaRPr lang="en-US"/>
          </a:p>
        </p:txBody>
      </p:sp>
      <p:sp>
        <p:nvSpPr>
          <p:cNvPr id="5" name="Footer Placeholder 4">
            <a:extLst>
              <a:ext uri="{FF2B5EF4-FFF2-40B4-BE49-F238E27FC236}">
                <a16:creationId xmlns:a16="http://schemas.microsoft.com/office/drawing/2014/main" id="{C1D9033A-8A46-3478-11F7-4A26CD903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709BCB-19E7-269D-6059-0A81FD01C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48646-7362-4BC4-A692-2B4DECA1F7A1}" type="slidenum">
              <a:rPr lang="en-US" smtClean="0"/>
              <a:t>‹#›</a:t>
            </a:fld>
            <a:endParaRPr lang="en-US"/>
          </a:p>
        </p:txBody>
      </p:sp>
    </p:spTree>
    <p:extLst>
      <p:ext uri="{BB962C8B-B14F-4D97-AF65-F5344CB8AC3E}">
        <p14:creationId xmlns:p14="http://schemas.microsoft.com/office/powerpoint/2010/main" val="1958023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192A-6750-478B-AE22-5DD79B57F841}"/>
              </a:ext>
            </a:extLst>
          </p:cNvPr>
          <p:cNvSpPr>
            <a:spLocks noGrp="1"/>
          </p:cNvSpPr>
          <p:nvPr>
            <p:ph type="ctrTitle"/>
          </p:nvPr>
        </p:nvSpPr>
        <p:spPr>
          <a:xfrm>
            <a:off x="609600" y="1495588"/>
            <a:ext cx="11103429" cy="2387600"/>
          </a:xfrm>
        </p:spPr>
        <p:txBody>
          <a:bodyPr>
            <a:normAutofit fontScale="90000"/>
          </a:bodyPr>
          <a:lstStyle/>
          <a:p>
            <a:r>
              <a:rPr lang="en-US" dirty="0"/>
              <a:t>Silence is God’s Social Media:</a:t>
            </a:r>
            <a:br>
              <a:rPr lang="en-US" dirty="0"/>
            </a:br>
            <a:r>
              <a:rPr lang="en-US" dirty="0"/>
              <a:t>Seven Tips from the Saints and Science for Remaining Online with God</a:t>
            </a:r>
          </a:p>
        </p:txBody>
      </p:sp>
      <p:sp>
        <p:nvSpPr>
          <p:cNvPr id="3" name="Subtitle 2">
            <a:extLst>
              <a:ext uri="{FF2B5EF4-FFF2-40B4-BE49-F238E27FC236}">
                <a16:creationId xmlns:a16="http://schemas.microsoft.com/office/drawing/2014/main" id="{47C660E9-1E3C-471B-A6B4-32E14CC371BC}"/>
              </a:ext>
            </a:extLst>
          </p:cNvPr>
          <p:cNvSpPr>
            <a:spLocks noGrp="1"/>
          </p:cNvSpPr>
          <p:nvPr>
            <p:ph type="subTitle" idx="1"/>
          </p:nvPr>
        </p:nvSpPr>
        <p:spPr>
          <a:xfrm>
            <a:off x="1589314" y="4534531"/>
            <a:ext cx="9144000" cy="1655762"/>
          </a:xfrm>
        </p:spPr>
        <p:txBody>
          <a:bodyPr>
            <a:normAutofit/>
          </a:bodyPr>
          <a:lstStyle/>
          <a:p>
            <a:r>
              <a:rPr lang="en-US" dirty="0"/>
              <a:t>Catholic Medical Association National Conference</a:t>
            </a:r>
          </a:p>
          <a:p>
            <a:r>
              <a:rPr lang="en-US" dirty="0"/>
              <a:t>Denver, CO</a:t>
            </a:r>
          </a:p>
          <a:p>
            <a:r>
              <a:rPr lang="en-US" dirty="0"/>
              <a:t>9/10/22</a:t>
            </a:r>
          </a:p>
        </p:txBody>
      </p:sp>
    </p:spTree>
    <p:extLst>
      <p:ext uri="{BB962C8B-B14F-4D97-AF65-F5344CB8AC3E}">
        <p14:creationId xmlns:p14="http://schemas.microsoft.com/office/powerpoint/2010/main" val="572162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6029-7FF7-6A8C-2E8D-1D7BA85BEA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1973B3-D958-ACC8-674C-AAEC603EC2F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8A1932A-22B3-8EEF-A342-0EF03A60E2D7}"/>
              </a:ext>
            </a:extLst>
          </p:cNvPr>
          <p:cNvPicPr>
            <a:picLocks noChangeAspect="1"/>
          </p:cNvPicPr>
          <p:nvPr/>
        </p:nvPicPr>
        <p:blipFill rotWithShape="1">
          <a:blip r:embed="rId2"/>
          <a:srcRect l="34632" t="16651" r="13860" b="5301"/>
          <a:stretch/>
        </p:blipFill>
        <p:spPr>
          <a:xfrm>
            <a:off x="2586317" y="439027"/>
            <a:ext cx="7019365" cy="5979946"/>
          </a:xfrm>
          <a:prstGeom prst="rect">
            <a:avLst/>
          </a:prstGeom>
        </p:spPr>
      </p:pic>
    </p:spTree>
    <p:extLst>
      <p:ext uri="{BB962C8B-B14F-4D97-AF65-F5344CB8AC3E}">
        <p14:creationId xmlns:p14="http://schemas.microsoft.com/office/powerpoint/2010/main" val="688198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5C31E-406C-A42F-C123-6C548CB233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56222D-DF9C-3326-87AF-2E4A9DE6D85D}"/>
              </a:ext>
            </a:extLst>
          </p:cNvPr>
          <p:cNvSpPr>
            <a:spLocks noGrp="1"/>
          </p:cNvSpPr>
          <p:nvPr>
            <p:ph idx="1"/>
          </p:nvPr>
        </p:nvSpPr>
        <p:spPr/>
        <p:txBody>
          <a:bodyPr/>
          <a:lstStyle/>
          <a:p>
            <a:pPr marL="0" indent="0">
              <a:buNone/>
            </a:pPr>
            <a:r>
              <a:rPr lang="en-US" dirty="0"/>
              <a:t>“We use hope to believe something better will happen in the future, that we will arrive at peace, or the Kingdom of God.  Hope becomes a kind of obstacle.  If you can refrain from hoping, you can bring yourself into the present moment and discover the joy that is already here.  Enlightenment, peace, and joy will not be granted by someone else.  The well is within us, and if we dig deeply in the present moment, the water will spring forth.”</a:t>
            </a:r>
          </a:p>
          <a:p>
            <a:pPr marL="0" indent="0">
              <a:buNone/>
            </a:pPr>
            <a:r>
              <a:rPr lang="en-US" dirty="0"/>
              <a:t>--Thich </a:t>
            </a:r>
            <a:r>
              <a:rPr lang="en-US" dirty="0" err="1"/>
              <a:t>Nhat</a:t>
            </a:r>
            <a:r>
              <a:rPr lang="en-US" dirty="0"/>
              <a:t> Hanh, </a:t>
            </a:r>
            <a:r>
              <a:rPr lang="en-US" i="1" dirty="0"/>
              <a:t>Peace Is Every Step</a:t>
            </a:r>
            <a:r>
              <a:rPr lang="en-US" dirty="0"/>
              <a:t>.</a:t>
            </a:r>
          </a:p>
        </p:txBody>
      </p:sp>
    </p:spTree>
    <p:extLst>
      <p:ext uri="{BB962C8B-B14F-4D97-AF65-F5344CB8AC3E}">
        <p14:creationId xmlns:p14="http://schemas.microsoft.com/office/powerpoint/2010/main" val="2113000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6C3A-D746-503D-0CE3-BFB03F6F75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03C5DD-55C5-104B-7965-28197B865D15}"/>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“Silence is not an absence.  On the contrary, it is the manifestation of a presence, the most intimate of all presences.”</a:t>
            </a:r>
          </a:p>
          <a:p>
            <a:pPr marL="0" indent="0">
              <a:buNone/>
            </a:pPr>
            <a:r>
              <a:rPr lang="en-US" dirty="0"/>
              <a:t>--Cardinal Sarah, </a:t>
            </a:r>
            <a:r>
              <a:rPr lang="en-US" i="1" dirty="0"/>
              <a:t>The Power of Silence</a:t>
            </a:r>
            <a:r>
              <a:rPr lang="en-US" dirty="0"/>
              <a:t>, p 27.</a:t>
            </a:r>
          </a:p>
          <a:p>
            <a:endParaRPr lang="en-US" dirty="0"/>
          </a:p>
        </p:txBody>
      </p:sp>
    </p:spTree>
    <p:extLst>
      <p:ext uri="{BB962C8B-B14F-4D97-AF65-F5344CB8AC3E}">
        <p14:creationId xmlns:p14="http://schemas.microsoft.com/office/powerpoint/2010/main" val="2473264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22E2-31F2-FF33-388F-98E3D32ED006}"/>
              </a:ext>
            </a:extLst>
          </p:cNvPr>
          <p:cNvSpPr>
            <a:spLocks noGrp="1"/>
          </p:cNvSpPr>
          <p:nvPr>
            <p:ph type="title"/>
          </p:nvPr>
        </p:nvSpPr>
        <p:spPr>
          <a:xfrm>
            <a:off x="938213" y="1171575"/>
            <a:ext cx="10515600" cy="1325563"/>
          </a:xfrm>
        </p:spPr>
        <p:txBody>
          <a:bodyPr/>
          <a:lstStyle/>
          <a:p>
            <a:r>
              <a:rPr lang="en-US" dirty="0"/>
              <a:t>Tip #2: </a:t>
            </a:r>
          </a:p>
        </p:txBody>
      </p:sp>
      <p:sp>
        <p:nvSpPr>
          <p:cNvPr id="3" name="Content Placeholder 2">
            <a:extLst>
              <a:ext uri="{FF2B5EF4-FFF2-40B4-BE49-F238E27FC236}">
                <a16:creationId xmlns:a16="http://schemas.microsoft.com/office/drawing/2014/main" id="{0E2964B9-E015-C0E6-342B-3278F11E25C3}"/>
              </a:ext>
            </a:extLst>
          </p:cNvPr>
          <p:cNvSpPr>
            <a:spLocks noGrp="1"/>
          </p:cNvSpPr>
          <p:nvPr>
            <p:ph idx="1"/>
          </p:nvPr>
        </p:nvSpPr>
        <p:spPr>
          <a:xfrm>
            <a:off x="938213" y="2202656"/>
            <a:ext cx="10515600" cy="4351338"/>
          </a:xfrm>
        </p:spPr>
        <p:txBody>
          <a:bodyPr>
            <a:normAutofit/>
          </a:bodyPr>
          <a:lstStyle/>
          <a:p>
            <a:pPr marL="0" indent="0">
              <a:buNone/>
            </a:pPr>
            <a:endParaRPr lang="en-US" dirty="0"/>
          </a:p>
          <a:p>
            <a:pPr marL="0" indent="0">
              <a:buNone/>
            </a:pPr>
            <a:r>
              <a:rPr lang="en-US" sz="4400" dirty="0"/>
              <a:t>“Silence is a presence.”</a:t>
            </a:r>
            <a:endParaRPr lang="en-US" sz="6600" dirty="0"/>
          </a:p>
          <a:p>
            <a:pPr marL="0" indent="0">
              <a:buNone/>
            </a:pPr>
            <a:r>
              <a:rPr lang="en-US" sz="6600" dirty="0"/>
              <a:t>					</a:t>
            </a:r>
            <a:r>
              <a:rPr lang="en-US" sz="4400" dirty="0"/>
              <a:t>--Robert Cardinal Sarah</a:t>
            </a:r>
            <a:endParaRPr lang="en-US" sz="6600" dirty="0"/>
          </a:p>
        </p:txBody>
      </p:sp>
    </p:spTree>
    <p:extLst>
      <p:ext uri="{BB962C8B-B14F-4D97-AF65-F5344CB8AC3E}">
        <p14:creationId xmlns:p14="http://schemas.microsoft.com/office/powerpoint/2010/main" val="891365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0D29-15B9-96BD-896E-0A46B65003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2924BC-EB24-2F6D-83A4-F7A1F0C3796A}"/>
              </a:ext>
            </a:extLst>
          </p:cNvPr>
          <p:cNvSpPr>
            <a:spLocks noGrp="1"/>
          </p:cNvSpPr>
          <p:nvPr>
            <p:ph idx="1"/>
          </p:nvPr>
        </p:nvSpPr>
        <p:spPr/>
        <p:txBody>
          <a:bodyPr>
            <a:normAutofit lnSpcReduction="10000"/>
          </a:bodyPr>
          <a:lstStyle/>
          <a:p>
            <a:pPr marL="0" indent="0">
              <a:buNone/>
            </a:pPr>
            <a:r>
              <a:rPr lang="en-US" b="0" i="0" dirty="0">
                <a:solidFill>
                  <a:srgbClr val="000000"/>
                </a:solidFill>
                <a:effectLst/>
                <a:latin typeface="Helvetica Neue"/>
              </a:rPr>
              <a:t>“Christian prayer is not to be looked for in an emptying of the mind, since the risen Christ is its mysterious space.  All of the asceticism that accompanies prayer thus receives its focus.  Its aim is not to make persons and things disappear from view; rather it purifies the relationship of the heart to all that exists, so that the heart may be where its treasure—the Lord—is.  </a:t>
            </a:r>
            <a:r>
              <a:rPr lang="en-US" b="1" i="0" dirty="0">
                <a:solidFill>
                  <a:srgbClr val="000000"/>
                </a:solidFill>
                <a:effectLst/>
                <a:latin typeface="Helvetica Neue"/>
              </a:rPr>
              <a:t>The decisive question for prayer is not the local or mental space it inhabits, but the presence that dwells in that space.  </a:t>
            </a:r>
            <a:r>
              <a:rPr lang="en-US" b="0" i="0" dirty="0">
                <a:solidFill>
                  <a:srgbClr val="000000"/>
                </a:solidFill>
                <a:effectLst/>
                <a:latin typeface="Helvetica Neue"/>
              </a:rPr>
              <a:t>This presence is in the heart as on an altar on which the Holy Spirit places and engraves the eternal Gospel: Jesus.”</a:t>
            </a:r>
          </a:p>
          <a:p>
            <a:pPr marL="0" indent="0">
              <a:buNone/>
            </a:pPr>
            <a:r>
              <a:rPr lang="en-US" dirty="0">
                <a:solidFill>
                  <a:srgbClr val="000000"/>
                </a:solidFill>
                <a:latin typeface="Helvetica Neue"/>
              </a:rPr>
              <a:t>--Jean </a:t>
            </a:r>
            <a:r>
              <a:rPr lang="en-US" dirty="0" err="1">
                <a:solidFill>
                  <a:srgbClr val="000000"/>
                </a:solidFill>
                <a:latin typeface="Helvetica Neue"/>
              </a:rPr>
              <a:t>Corbon</a:t>
            </a:r>
            <a:r>
              <a:rPr lang="en-US" dirty="0">
                <a:solidFill>
                  <a:srgbClr val="000000"/>
                </a:solidFill>
                <a:latin typeface="Helvetica Neue"/>
              </a:rPr>
              <a:t>, </a:t>
            </a:r>
            <a:r>
              <a:rPr lang="en-US" i="1" dirty="0">
                <a:solidFill>
                  <a:srgbClr val="000000"/>
                </a:solidFill>
                <a:latin typeface="Helvetica Neue"/>
              </a:rPr>
              <a:t>The Wellspring of Worship</a:t>
            </a:r>
            <a:r>
              <a:rPr lang="en-US" dirty="0">
                <a:solidFill>
                  <a:srgbClr val="000000"/>
                </a:solidFill>
                <a:latin typeface="Helvetica Neue"/>
              </a:rPr>
              <a:t>.</a:t>
            </a:r>
            <a:endParaRPr lang="en-US" dirty="0"/>
          </a:p>
        </p:txBody>
      </p:sp>
    </p:spTree>
    <p:extLst>
      <p:ext uri="{BB962C8B-B14F-4D97-AF65-F5344CB8AC3E}">
        <p14:creationId xmlns:p14="http://schemas.microsoft.com/office/powerpoint/2010/main" val="1570657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DE00-CB43-B39E-84CB-98AC7C41F1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B7B895-0862-364A-59BB-FAB588881002}"/>
              </a:ext>
            </a:extLst>
          </p:cNvPr>
          <p:cNvSpPr>
            <a:spLocks noGrp="1"/>
          </p:cNvSpPr>
          <p:nvPr>
            <p:ph idx="1"/>
          </p:nvPr>
        </p:nvSpPr>
        <p:spPr/>
        <p:txBody>
          <a:bodyPr/>
          <a:lstStyle/>
          <a:p>
            <a:pPr marL="0" indent="0">
              <a:buNone/>
            </a:pPr>
            <a:r>
              <a:rPr lang="en-US" dirty="0"/>
              <a:t>“For God, to give himself to us is to give us to ourselves.  He gives me my being as child of God, ever springing forth anew.  Experience shows that silence brings us back to ourselves.  The danger would be to turn in on ourselves, and find contentment in a sort of self-complacency.  To be truly oneself is to drink deeply at the wellspring of our being, or more exactly, to be the spring nourished and sustained at the heart of God himself.”</a:t>
            </a:r>
          </a:p>
          <a:p>
            <a:pPr marL="0" indent="0">
              <a:buNone/>
            </a:pPr>
            <a:r>
              <a:rPr lang="en-US" dirty="0"/>
              <a:t>--The Wound of Love: A Carthusian Miscellany.</a:t>
            </a:r>
          </a:p>
        </p:txBody>
      </p:sp>
    </p:spTree>
    <p:extLst>
      <p:ext uri="{BB962C8B-B14F-4D97-AF65-F5344CB8AC3E}">
        <p14:creationId xmlns:p14="http://schemas.microsoft.com/office/powerpoint/2010/main" val="328150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D623-2542-5C3D-9C76-6EBB8C6D0A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90042B-E506-946E-7F28-9E57E1369954}"/>
              </a:ext>
            </a:extLst>
          </p:cNvPr>
          <p:cNvSpPr>
            <a:spLocks noGrp="1"/>
          </p:cNvSpPr>
          <p:nvPr>
            <p:ph idx="1"/>
          </p:nvPr>
        </p:nvSpPr>
        <p:spPr/>
        <p:txBody>
          <a:bodyPr>
            <a:normAutofit lnSpcReduction="10000"/>
          </a:bodyPr>
          <a:lstStyle/>
          <a:p>
            <a:pPr marL="0" indent="0">
              <a:buNone/>
            </a:pPr>
            <a:r>
              <a:rPr lang="en-US" dirty="0"/>
              <a:t>…St. John of the Cross insists that if the soul wishes to possess God, it must strip itself of all that is not God.  …it must give up every satisfaction or attachment which does not lead to God.  This is the meaning of his statements: ‘</a:t>
            </a:r>
            <a:r>
              <a:rPr lang="en-US" b="1" dirty="0"/>
              <a:t>In order to enjoy everything </a:t>
            </a:r>
            <a:r>
              <a:rPr lang="en-US" dirty="0"/>
              <a:t>[that is, to enjoy God, who is everything], </a:t>
            </a:r>
            <a:r>
              <a:rPr lang="en-US" b="1" dirty="0"/>
              <a:t>do not seek to enjoy anything </a:t>
            </a:r>
            <a:r>
              <a:rPr lang="en-US" dirty="0"/>
              <a:t>[do not seek any inordinate pleasure].  When you stop at anything, you do not reach the </a:t>
            </a:r>
            <a:r>
              <a:rPr lang="en-US" i="1" dirty="0"/>
              <a:t>all’ </a:t>
            </a:r>
            <a:r>
              <a:rPr lang="en-US" dirty="0"/>
              <a:t>(</a:t>
            </a:r>
            <a:r>
              <a:rPr lang="en-US" i="1" dirty="0"/>
              <a:t>AS I, </a:t>
            </a:r>
            <a:r>
              <a:rPr lang="en-US" dirty="0"/>
              <a:t>13.11.12)</a:t>
            </a:r>
            <a:r>
              <a:rPr lang="en-US" i="1" dirty="0"/>
              <a:t>.’  </a:t>
            </a:r>
            <a:r>
              <a:rPr lang="en-US" dirty="0"/>
              <a:t>When the soul, through some disordered attachment, stops at any creature, it interrupts its progress toward God; the nothingness of the creature prevents it from reaching the </a:t>
            </a:r>
            <a:r>
              <a:rPr lang="en-US" i="1" dirty="0"/>
              <a:t>all</a:t>
            </a:r>
            <a:r>
              <a:rPr lang="en-US" dirty="0"/>
              <a:t> of God.”</a:t>
            </a:r>
          </a:p>
          <a:p>
            <a:pPr marL="0" indent="0">
              <a:buNone/>
            </a:pPr>
            <a:r>
              <a:rPr lang="en-US" dirty="0"/>
              <a:t>--Father Gabriel of St. Mary Magdalen, </a:t>
            </a:r>
            <a:r>
              <a:rPr lang="en-US" i="1" dirty="0"/>
              <a:t>Divine Intimacy.</a:t>
            </a:r>
          </a:p>
        </p:txBody>
      </p:sp>
    </p:spTree>
    <p:extLst>
      <p:ext uri="{BB962C8B-B14F-4D97-AF65-F5344CB8AC3E}">
        <p14:creationId xmlns:p14="http://schemas.microsoft.com/office/powerpoint/2010/main" val="2972644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22E2-31F2-FF33-388F-98E3D32ED006}"/>
              </a:ext>
            </a:extLst>
          </p:cNvPr>
          <p:cNvSpPr>
            <a:spLocks noGrp="1"/>
          </p:cNvSpPr>
          <p:nvPr>
            <p:ph type="title"/>
          </p:nvPr>
        </p:nvSpPr>
        <p:spPr>
          <a:xfrm>
            <a:off x="938213" y="1171575"/>
            <a:ext cx="10515600" cy="1325563"/>
          </a:xfrm>
        </p:spPr>
        <p:txBody>
          <a:bodyPr/>
          <a:lstStyle/>
          <a:p>
            <a:r>
              <a:rPr lang="en-US" dirty="0"/>
              <a:t>Tip #3: </a:t>
            </a:r>
          </a:p>
        </p:txBody>
      </p:sp>
      <p:sp>
        <p:nvSpPr>
          <p:cNvPr id="3" name="Content Placeholder 2">
            <a:extLst>
              <a:ext uri="{FF2B5EF4-FFF2-40B4-BE49-F238E27FC236}">
                <a16:creationId xmlns:a16="http://schemas.microsoft.com/office/drawing/2014/main" id="{0E2964B9-E015-C0E6-342B-3278F11E25C3}"/>
              </a:ext>
            </a:extLst>
          </p:cNvPr>
          <p:cNvSpPr>
            <a:spLocks noGrp="1"/>
          </p:cNvSpPr>
          <p:nvPr>
            <p:ph idx="1"/>
          </p:nvPr>
        </p:nvSpPr>
        <p:spPr>
          <a:xfrm>
            <a:off x="938213" y="2202656"/>
            <a:ext cx="10515600" cy="4351338"/>
          </a:xfrm>
        </p:spPr>
        <p:txBody>
          <a:bodyPr>
            <a:normAutofit/>
          </a:bodyPr>
          <a:lstStyle/>
          <a:p>
            <a:pPr marL="0" indent="0">
              <a:buNone/>
            </a:pPr>
            <a:endParaRPr lang="en-US" dirty="0"/>
          </a:p>
          <a:p>
            <a:pPr marL="0" indent="0">
              <a:buNone/>
            </a:pPr>
            <a:r>
              <a:rPr lang="en-US" sz="4400" dirty="0"/>
              <a:t>“In order to enjoy everything, do not seek to enjoy anything.”</a:t>
            </a:r>
            <a:endParaRPr lang="en-US" sz="6600" dirty="0"/>
          </a:p>
          <a:p>
            <a:pPr marL="0" indent="0">
              <a:buNone/>
            </a:pPr>
            <a:r>
              <a:rPr lang="en-US" sz="6600" dirty="0"/>
              <a:t>					</a:t>
            </a:r>
            <a:r>
              <a:rPr lang="en-US" sz="4400" dirty="0"/>
              <a:t>--St. John of the Cross</a:t>
            </a:r>
            <a:endParaRPr lang="en-US" sz="6600" dirty="0"/>
          </a:p>
        </p:txBody>
      </p:sp>
    </p:spTree>
    <p:extLst>
      <p:ext uri="{BB962C8B-B14F-4D97-AF65-F5344CB8AC3E}">
        <p14:creationId xmlns:p14="http://schemas.microsoft.com/office/powerpoint/2010/main" val="2635443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3B43-38F0-2347-542D-5E8FD7E298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56C796-3B43-6AEB-5559-2A907E1A7FC4}"/>
              </a:ext>
            </a:extLst>
          </p:cNvPr>
          <p:cNvSpPr>
            <a:spLocks noGrp="1"/>
          </p:cNvSpPr>
          <p:nvPr>
            <p:ph idx="1"/>
          </p:nvPr>
        </p:nvSpPr>
        <p:spPr/>
        <p:txBody>
          <a:bodyPr>
            <a:normAutofit/>
          </a:bodyPr>
          <a:lstStyle/>
          <a:p>
            <a:pPr marL="0" indent="0">
              <a:buNone/>
            </a:pPr>
            <a:r>
              <a:rPr lang="en-US" dirty="0"/>
              <a:t>“What is the purpose of meditation in the sense of ‘the prayer of the heart?’  In the ‘prayer of the heart’ we seek first of all the deepest ground of our identity in God. …In the silence of this ‘night of faith’ we return to simplicity and sincerity of heart.  We learn </a:t>
            </a:r>
            <a:r>
              <a:rPr lang="en-US" i="1" dirty="0"/>
              <a:t>recollection</a:t>
            </a:r>
            <a:r>
              <a:rPr lang="en-US" dirty="0"/>
              <a:t>, which consists in listening for God’s will, in direct and simple attention to </a:t>
            </a:r>
            <a:r>
              <a:rPr lang="en-US" i="1" dirty="0"/>
              <a:t>reality</a:t>
            </a:r>
            <a:r>
              <a:rPr lang="en-US" dirty="0"/>
              <a:t>.  Recollection is awareness of the unconditional.  </a:t>
            </a:r>
            <a:r>
              <a:rPr lang="en-US" i="1" dirty="0"/>
              <a:t>Prayer </a:t>
            </a:r>
            <a:r>
              <a:rPr lang="en-US" dirty="0"/>
              <a:t>then means yearning for the simple presence of God, for a personal understanding of his word, for knowledge of his will and for capacity to hear and obey him.”</a:t>
            </a:r>
          </a:p>
          <a:p>
            <a:pPr marL="0" indent="0">
              <a:buNone/>
            </a:pPr>
            <a:r>
              <a:rPr lang="en-US" dirty="0"/>
              <a:t>--Thomas Merton, </a:t>
            </a:r>
            <a:r>
              <a:rPr lang="en-US" i="1" dirty="0"/>
              <a:t>Contemplative Prayer</a:t>
            </a:r>
            <a:r>
              <a:rPr lang="en-US" dirty="0"/>
              <a:t>.</a:t>
            </a:r>
          </a:p>
        </p:txBody>
      </p:sp>
    </p:spTree>
    <p:extLst>
      <p:ext uri="{BB962C8B-B14F-4D97-AF65-F5344CB8AC3E}">
        <p14:creationId xmlns:p14="http://schemas.microsoft.com/office/powerpoint/2010/main" val="493715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22E2-31F2-FF33-388F-98E3D32ED006}"/>
              </a:ext>
            </a:extLst>
          </p:cNvPr>
          <p:cNvSpPr>
            <a:spLocks noGrp="1"/>
          </p:cNvSpPr>
          <p:nvPr>
            <p:ph type="title"/>
          </p:nvPr>
        </p:nvSpPr>
        <p:spPr>
          <a:xfrm>
            <a:off x="838200" y="1428750"/>
            <a:ext cx="10515600" cy="1325563"/>
          </a:xfrm>
        </p:spPr>
        <p:txBody>
          <a:bodyPr/>
          <a:lstStyle/>
          <a:p>
            <a:r>
              <a:rPr lang="en-US" dirty="0"/>
              <a:t>Tip #4: </a:t>
            </a:r>
          </a:p>
        </p:txBody>
      </p:sp>
      <p:sp>
        <p:nvSpPr>
          <p:cNvPr id="3" name="Content Placeholder 2">
            <a:extLst>
              <a:ext uri="{FF2B5EF4-FFF2-40B4-BE49-F238E27FC236}">
                <a16:creationId xmlns:a16="http://schemas.microsoft.com/office/drawing/2014/main" id="{0E2964B9-E015-C0E6-342B-3278F11E25C3}"/>
              </a:ext>
            </a:extLst>
          </p:cNvPr>
          <p:cNvSpPr>
            <a:spLocks noGrp="1"/>
          </p:cNvSpPr>
          <p:nvPr>
            <p:ph idx="1"/>
          </p:nvPr>
        </p:nvSpPr>
        <p:spPr>
          <a:xfrm>
            <a:off x="938213" y="2202656"/>
            <a:ext cx="10515600" cy="4351338"/>
          </a:xfrm>
        </p:spPr>
        <p:txBody>
          <a:bodyPr>
            <a:normAutofit/>
          </a:bodyPr>
          <a:lstStyle/>
          <a:p>
            <a:pPr marL="0" indent="0">
              <a:buNone/>
            </a:pPr>
            <a:endParaRPr lang="en-US" dirty="0"/>
          </a:p>
          <a:p>
            <a:pPr marL="0" indent="0" algn="ctr">
              <a:buNone/>
            </a:pPr>
            <a:r>
              <a:rPr lang="en-US" sz="6600" dirty="0"/>
              <a:t>“Enlarge your desires.”</a:t>
            </a:r>
          </a:p>
          <a:p>
            <a:pPr marL="0" indent="0">
              <a:buNone/>
            </a:pPr>
            <a:r>
              <a:rPr lang="en-US" sz="6600" dirty="0"/>
              <a:t>							  </a:t>
            </a:r>
            <a:r>
              <a:rPr lang="en-US" sz="4400" dirty="0"/>
              <a:t>--St. Augustine</a:t>
            </a:r>
            <a:endParaRPr lang="en-US" sz="6600" dirty="0"/>
          </a:p>
        </p:txBody>
      </p:sp>
    </p:spTree>
    <p:extLst>
      <p:ext uri="{BB962C8B-B14F-4D97-AF65-F5344CB8AC3E}">
        <p14:creationId xmlns:p14="http://schemas.microsoft.com/office/powerpoint/2010/main" val="2145618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13905-4759-F0E3-C8E5-1386A2A671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DFB96E-AEA8-2107-F458-9AC4BF0A83E8}"/>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8A69069C-6576-1F76-4831-4669F60C8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2" y="275920"/>
            <a:ext cx="8296275" cy="621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6A91AD5B-0785-84B1-9D69-7F58301E8F10}"/>
              </a:ext>
            </a:extLst>
          </p:cNvPr>
          <p:cNvPicPr>
            <a:picLocks noGrp="1" noChangeAspect="1"/>
          </p:cNvPicPr>
          <p:nvPr>
            <p:ph idx="1"/>
          </p:nvPr>
        </p:nvPicPr>
        <p:blipFill rotWithShape="1">
          <a:blip r:embed="rId2"/>
          <a:srcRect l="17030" t="28390" r="20755" b="21291"/>
          <a:stretch/>
        </p:blipFill>
        <p:spPr>
          <a:xfrm>
            <a:off x="1038432" y="1260382"/>
            <a:ext cx="10115136" cy="4599523"/>
          </a:xfrm>
        </p:spPr>
      </p:pic>
      <p:sp>
        <p:nvSpPr>
          <p:cNvPr id="5" name="Title 4">
            <a:extLst>
              <a:ext uri="{FF2B5EF4-FFF2-40B4-BE49-F238E27FC236}">
                <a16:creationId xmlns:a16="http://schemas.microsoft.com/office/drawing/2014/main" id="{66107635-BFC2-A99F-ACA4-24F4D857EFF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5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97CEA0-40AF-25A1-AB63-21CFFA37EBA9}"/>
              </a:ext>
            </a:extLst>
          </p:cNvPr>
          <p:cNvPicPr>
            <a:picLocks noChangeAspect="1"/>
          </p:cNvPicPr>
          <p:nvPr/>
        </p:nvPicPr>
        <p:blipFill>
          <a:blip r:embed="rId2"/>
          <a:stretch>
            <a:fillRect/>
          </a:stretch>
        </p:blipFill>
        <p:spPr>
          <a:xfrm>
            <a:off x="3798094" y="365125"/>
            <a:ext cx="4595812" cy="6127750"/>
          </a:xfrm>
          <a:prstGeom prst="rect">
            <a:avLst/>
          </a:prstGeom>
        </p:spPr>
      </p:pic>
    </p:spTree>
    <p:extLst>
      <p:ext uri="{BB962C8B-B14F-4D97-AF65-F5344CB8AC3E}">
        <p14:creationId xmlns:p14="http://schemas.microsoft.com/office/powerpoint/2010/main" val="3440120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B2DC51-CCBD-636C-6008-4F608977F282}"/>
              </a:ext>
            </a:extLst>
          </p:cNvPr>
          <p:cNvSpPr>
            <a:spLocks noGrp="1"/>
          </p:cNvSpPr>
          <p:nvPr>
            <p:ph idx="1"/>
          </p:nvPr>
        </p:nvSpPr>
        <p:spPr>
          <a:xfrm>
            <a:off x="838200" y="1096961"/>
            <a:ext cx="10515600" cy="5218113"/>
          </a:xfrm>
        </p:spPr>
        <p:txBody>
          <a:bodyPr>
            <a:normAutofit/>
          </a:bodyPr>
          <a:lstStyle/>
          <a:p>
            <a:pPr marL="0" indent="0" algn="l">
              <a:buNone/>
            </a:pPr>
            <a:r>
              <a:rPr lang="en-US" dirty="0">
                <a:solidFill>
                  <a:srgbClr val="000000"/>
                </a:solidFill>
                <a:effectLst/>
                <a:latin typeface="Times" panose="02020603050405020304" pitchFamily="18" charset="0"/>
              </a:rPr>
              <a:t>Why he should ask us to pray, when he knows what we need before we ask him, may perplex us if we do not realize that our Lord and God does not want to know what we want (for he cannot fail to know it) but wants us rather to </a:t>
            </a:r>
            <a:r>
              <a:rPr lang="en-US" b="1" dirty="0">
                <a:solidFill>
                  <a:srgbClr val="000000"/>
                </a:solidFill>
                <a:effectLst/>
                <a:latin typeface="Times" panose="02020603050405020304" pitchFamily="18" charset="0"/>
              </a:rPr>
              <a:t>exercise our desire </a:t>
            </a:r>
            <a:r>
              <a:rPr lang="en-US" dirty="0">
                <a:solidFill>
                  <a:srgbClr val="000000"/>
                </a:solidFill>
                <a:effectLst/>
                <a:latin typeface="Times" panose="02020603050405020304" pitchFamily="18" charset="0"/>
              </a:rPr>
              <a:t>through our prayers, so that we may be able to receive what he is preparing to give us. His gift is very great indeed, but our capacity is too small and limited to receive it. That is why we are told: </a:t>
            </a:r>
            <a:r>
              <a:rPr lang="en-US" b="1" i="1" dirty="0">
                <a:solidFill>
                  <a:srgbClr val="000000"/>
                </a:solidFill>
                <a:effectLst/>
                <a:latin typeface="Times" panose="02020603050405020304" pitchFamily="18" charset="0"/>
              </a:rPr>
              <a:t>Enlarge your desires</a:t>
            </a:r>
            <a:r>
              <a:rPr lang="en-US" i="1" dirty="0">
                <a:solidFill>
                  <a:srgbClr val="000000"/>
                </a:solidFill>
                <a:latin typeface="Times" panose="02020603050405020304" pitchFamily="18" charset="0"/>
              </a:rPr>
              <a:t>….</a:t>
            </a:r>
          </a:p>
          <a:p>
            <a:pPr marL="0" indent="0" algn="l">
              <a:buNone/>
            </a:pPr>
            <a:r>
              <a:rPr lang="en-US" dirty="0">
                <a:solidFill>
                  <a:srgbClr val="000000"/>
                </a:solidFill>
                <a:effectLst/>
                <a:latin typeface="Times" panose="02020603050405020304" pitchFamily="18" charset="0"/>
              </a:rPr>
              <a:t>When the Apostle tells us: </a:t>
            </a:r>
            <a:r>
              <a:rPr lang="en-US" i="1" dirty="0">
                <a:solidFill>
                  <a:srgbClr val="000000"/>
                </a:solidFill>
                <a:effectLst/>
                <a:latin typeface="Times" panose="02020603050405020304" pitchFamily="18" charset="0"/>
              </a:rPr>
              <a:t>Pray without ceasing</a:t>
            </a:r>
            <a:r>
              <a:rPr lang="en-US" dirty="0">
                <a:solidFill>
                  <a:srgbClr val="000000"/>
                </a:solidFill>
                <a:effectLst/>
                <a:latin typeface="Times" panose="02020603050405020304" pitchFamily="18" charset="0"/>
              </a:rPr>
              <a:t>, he means this: </a:t>
            </a:r>
            <a:r>
              <a:rPr lang="en-US" b="1" dirty="0">
                <a:solidFill>
                  <a:srgbClr val="000000"/>
                </a:solidFill>
                <a:effectLst/>
                <a:latin typeface="Times" panose="02020603050405020304" pitchFamily="18" charset="0"/>
              </a:rPr>
              <a:t>Desire unceasingly </a:t>
            </a:r>
            <a:r>
              <a:rPr lang="en-US" dirty="0">
                <a:solidFill>
                  <a:srgbClr val="000000"/>
                </a:solidFill>
                <a:effectLst/>
                <a:latin typeface="Times" panose="02020603050405020304" pitchFamily="18" charset="0"/>
              </a:rPr>
              <a:t>that life of happiness which is nothing if not eternal, and ask it of him who alone is able to give it.</a:t>
            </a:r>
          </a:p>
          <a:p>
            <a:pPr marL="0" indent="0" algn="l">
              <a:buNone/>
            </a:pPr>
            <a:r>
              <a:rPr lang="en-US" b="1" dirty="0">
                <a:solidFill>
                  <a:srgbClr val="000000"/>
                </a:solidFill>
                <a:latin typeface="Times" panose="02020603050405020304" pitchFamily="18" charset="0"/>
              </a:rPr>
              <a:t>--St. Augustine</a:t>
            </a:r>
            <a:endParaRPr lang="en-US" dirty="0"/>
          </a:p>
        </p:txBody>
      </p:sp>
    </p:spTree>
    <p:extLst>
      <p:ext uri="{BB962C8B-B14F-4D97-AF65-F5344CB8AC3E}">
        <p14:creationId xmlns:p14="http://schemas.microsoft.com/office/powerpoint/2010/main" val="2970390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4D7981-C95E-6822-AEAD-D191C4FA71AD}"/>
              </a:ext>
            </a:extLst>
          </p:cNvPr>
          <p:cNvSpPr>
            <a:spLocks noGrp="1"/>
          </p:cNvSpPr>
          <p:nvPr>
            <p:ph idx="1"/>
          </p:nvPr>
        </p:nvSpPr>
        <p:spPr>
          <a:xfrm>
            <a:off x="733425" y="685800"/>
            <a:ext cx="10725150" cy="5734050"/>
          </a:xfrm>
        </p:spPr>
        <p:txBody>
          <a:bodyPr>
            <a:normAutofit fontScale="92500" lnSpcReduction="10000"/>
          </a:bodyPr>
          <a:lstStyle/>
          <a:p>
            <a:pPr marL="0" indent="0" algn="l">
              <a:buNone/>
            </a:pPr>
            <a:r>
              <a:rPr lang="en-US" i="0" dirty="0">
                <a:solidFill>
                  <a:srgbClr val="222222"/>
                </a:solidFill>
                <a:effectLst/>
                <a:latin typeface="Times" panose="02020603050405020304" pitchFamily="18" charset="0"/>
                <a:cs typeface="Times" panose="02020603050405020304" pitchFamily="18" charset="0"/>
              </a:rPr>
              <a:t>“</a:t>
            </a:r>
            <a:r>
              <a:rPr lang="en-US" b="1" i="0" dirty="0">
                <a:solidFill>
                  <a:srgbClr val="222222"/>
                </a:solidFill>
                <a:effectLst/>
                <a:latin typeface="Times" panose="02020603050405020304" pitchFamily="18" charset="0"/>
                <a:cs typeface="Times" panose="02020603050405020304" pitchFamily="18" charset="0"/>
              </a:rPr>
              <a:t>The entire life of a good Christian is in fact an exercise of holy desire.</a:t>
            </a:r>
            <a:r>
              <a:rPr lang="en-US" i="0" dirty="0">
                <a:solidFill>
                  <a:srgbClr val="222222"/>
                </a:solidFill>
                <a:effectLst/>
                <a:latin typeface="Times" panose="02020603050405020304" pitchFamily="18" charset="0"/>
                <a:cs typeface="Times" panose="02020603050405020304" pitchFamily="18" charset="0"/>
              </a:rPr>
              <a:t> You do not yet see what you long for, but the very act of desiring prepares you, so that when he comes you may see and be utterly satisfied.</a:t>
            </a:r>
            <a:r>
              <a:rPr lang="en-US" dirty="0">
                <a:solidFill>
                  <a:srgbClr val="222222"/>
                </a:solidFill>
                <a:latin typeface="Times" panose="02020603050405020304" pitchFamily="18" charset="0"/>
                <a:cs typeface="Times" panose="02020603050405020304" pitchFamily="18" charset="0"/>
              </a:rPr>
              <a:t>  </a:t>
            </a:r>
          </a:p>
          <a:p>
            <a:pPr marL="0" indent="0" algn="l">
              <a:buNone/>
            </a:pPr>
            <a:r>
              <a:rPr lang="en-US" b="0" i="0" dirty="0">
                <a:solidFill>
                  <a:srgbClr val="222222"/>
                </a:solidFill>
                <a:effectLst/>
                <a:latin typeface="Times" panose="02020603050405020304" pitchFamily="18" charset="0"/>
                <a:cs typeface="Times" panose="02020603050405020304" pitchFamily="18" charset="0"/>
              </a:rPr>
              <a:t>Suppose you are going to fill some holder or container, and you know you will be given a large amount. Then you set about stretching your sack or wineskin or whatever it is. Why? Because you know the quantity you will have to put in it and your eyes tell you there is not enough room. By stretching it, therefore, you increase the capacity of the sack.</a:t>
            </a:r>
            <a:br>
              <a:rPr lang="en-US" dirty="0">
                <a:latin typeface="Times" panose="02020603050405020304" pitchFamily="18" charset="0"/>
                <a:cs typeface="Times" panose="02020603050405020304" pitchFamily="18" charset="0"/>
              </a:rPr>
            </a:br>
            <a:br>
              <a:rPr lang="en-US" dirty="0">
                <a:latin typeface="Times" panose="02020603050405020304" pitchFamily="18" charset="0"/>
                <a:cs typeface="Times" panose="02020603050405020304" pitchFamily="18" charset="0"/>
              </a:rPr>
            </a:br>
            <a:r>
              <a:rPr lang="en-US" b="0" i="0" dirty="0">
                <a:solidFill>
                  <a:srgbClr val="222222"/>
                </a:solidFill>
                <a:effectLst/>
                <a:latin typeface="Times" panose="02020603050405020304" pitchFamily="18" charset="0"/>
                <a:cs typeface="Times" panose="02020603050405020304" pitchFamily="18" charset="0"/>
              </a:rPr>
              <a:t>And this is how God deals with us. Simply by making us wait he increases our desire, which in turn enlarges the capacity of our soul, making it able to receive what is to be given to us.</a:t>
            </a:r>
            <a:br>
              <a:rPr lang="en-US" dirty="0">
                <a:latin typeface="Times" panose="02020603050405020304" pitchFamily="18" charset="0"/>
                <a:cs typeface="Times" panose="02020603050405020304" pitchFamily="18" charset="0"/>
              </a:rPr>
            </a:br>
            <a:br>
              <a:rPr lang="en-US" dirty="0">
                <a:latin typeface="Times" panose="02020603050405020304" pitchFamily="18" charset="0"/>
                <a:cs typeface="Times" panose="02020603050405020304" pitchFamily="18" charset="0"/>
              </a:rPr>
            </a:br>
            <a:r>
              <a:rPr lang="en-US" b="0" i="0" dirty="0">
                <a:solidFill>
                  <a:srgbClr val="222222"/>
                </a:solidFill>
                <a:effectLst/>
                <a:latin typeface="Times" panose="02020603050405020304" pitchFamily="18" charset="0"/>
                <a:cs typeface="Times" panose="02020603050405020304" pitchFamily="18" charset="0"/>
              </a:rPr>
              <a:t>So, my brethren, let us continue to desire, for we shall be filled!”</a:t>
            </a:r>
          </a:p>
          <a:p>
            <a:pPr marL="0" indent="0" algn="l">
              <a:buNone/>
            </a:pPr>
            <a:endParaRPr lang="en-US" dirty="0">
              <a:solidFill>
                <a:srgbClr val="222222"/>
              </a:solidFill>
              <a:latin typeface="Times" panose="02020603050405020304" pitchFamily="18" charset="0"/>
              <a:cs typeface="Times" panose="02020603050405020304" pitchFamily="18" charset="0"/>
            </a:endParaRPr>
          </a:p>
          <a:p>
            <a:pPr marL="0" indent="0" algn="l">
              <a:buNone/>
            </a:pPr>
            <a:r>
              <a:rPr lang="en-US" b="0" i="0" dirty="0">
                <a:solidFill>
                  <a:srgbClr val="222222"/>
                </a:solidFill>
                <a:effectLst/>
                <a:latin typeface="Times" panose="02020603050405020304" pitchFamily="18" charset="0"/>
                <a:cs typeface="Times" panose="02020603050405020304" pitchFamily="18" charset="0"/>
              </a:rPr>
              <a:t>--St. Augustine, Tract. 4: PL 35, 2008-2009.</a:t>
            </a:r>
            <a:endParaRPr lang="en-US" dirty="0">
              <a:latin typeface="Times" panose="02020603050405020304" pitchFamily="18" charset="0"/>
              <a:cs typeface="Times" panose="02020603050405020304" pitchFamily="18" charset="0"/>
            </a:endParaRPr>
          </a:p>
          <a:p>
            <a:endParaRPr lang="en-US"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16053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CCDEA-2F61-0CE4-735A-A0EEAD67ADAF}"/>
              </a:ext>
            </a:extLst>
          </p:cNvPr>
          <p:cNvSpPr>
            <a:spLocks noGrp="1"/>
          </p:cNvSpPr>
          <p:nvPr>
            <p:ph idx="1"/>
          </p:nvPr>
        </p:nvSpPr>
        <p:spPr/>
        <p:txBody>
          <a:bodyPr/>
          <a:lstStyle/>
          <a:p>
            <a:pPr marL="0" indent="0">
              <a:buNone/>
            </a:pPr>
            <a:r>
              <a:rPr lang="en-US" dirty="0">
                <a:solidFill>
                  <a:srgbClr val="000000"/>
                </a:solidFill>
                <a:latin typeface="Times" panose="02020603050405020304" pitchFamily="18" charset="0"/>
              </a:rPr>
              <a:t>“…</a:t>
            </a:r>
            <a:r>
              <a:rPr lang="en-US" b="0" i="0" dirty="0">
                <a:solidFill>
                  <a:srgbClr val="000000"/>
                </a:solidFill>
                <a:effectLst/>
                <a:latin typeface="Times" panose="02020603050405020304" pitchFamily="18" charset="0"/>
              </a:rPr>
              <a:t>if we consider the unblushing promises of reward and the staggering nature of the rewards promised in the Gospels, it would seem that Our Lord finds our desires, not too strong, but too weak. </a:t>
            </a:r>
            <a:r>
              <a:rPr lang="en-US" i="0" dirty="0">
                <a:solidFill>
                  <a:srgbClr val="000000"/>
                </a:solidFill>
                <a:effectLst/>
                <a:latin typeface="Times" panose="02020603050405020304" pitchFamily="18" charset="0"/>
              </a:rPr>
              <a:t>We are half-hearted creatures, fooling about with drink and sex and ambition when infinite joy is offered us, like an ignorant child who wants to go on making mud pies in a slum because he cannot imagine what is meant by the offer of a holiday at the sea. We are far too easily pleased.”</a:t>
            </a:r>
          </a:p>
          <a:p>
            <a:pPr marL="0" indent="0">
              <a:buNone/>
            </a:pPr>
            <a:endParaRPr lang="en-US" dirty="0"/>
          </a:p>
          <a:p>
            <a:pPr marL="0" indent="0">
              <a:buNone/>
            </a:pPr>
            <a:r>
              <a:rPr lang="en-US" dirty="0"/>
              <a:t>--C. S. Lewis, “The Weight of Glory.”</a:t>
            </a:r>
          </a:p>
        </p:txBody>
      </p:sp>
    </p:spTree>
    <p:extLst>
      <p:ext uri="{BB962C8B-B14F-4D97-AF65-F5344CB8AC3E}">
        <p14:creationId xmlns:p14="http://schemas.microsoft.com/office/powerpoint/2010/main" val="743889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22E2-31F2-FF33-388F-98E3D32ED006}"/>
              </a:ext>
            </a:extLst>
          </p:cNvPr>
          <p:cNvSpPr>
            <a:spLocks noGrp="1"/>
          </p:cNvSpPr>
          <p:nvPr>
            <p:ph type="title"/>
          </p:nvPr>
        </p:nvSpPr>
        <p:spPr>
          <a:xfrm>
            <a:off x="838200" y="1428750"/>
            <a:ext cx="10515600" cy="1325563"/>
          </a:xfrm>
        </p:spPr>
        <p:txBody>
          <a:bodyPr/>
          <a:lstStyle/>
          <a:p>
            <a:r>
              <a:rPr lang="en-US" dirty="0"/>
              <a:t>Tip #5: </a:t>
            </a:r>
          </a:p>
        </p:txBody>
      </p:sp>
      <p:sp>
        <p:nvSpPr>
          <p:cNvPr id="3" name="Content Placeholder 2">
            <a:extLst>
              <a:ext uri="{FF2B5EF4-FFF2-40B4-BE49-F238E27FC236}">
                <a16:creationId xmlns:a16="http://schemas.microsoft.com/office/drawing/2014/main" id="{0E2964B9-E015-C0E6-342B-3278F11E25C3}"/>
              </a:ext>
            </a:extLst>
          </p:cNvPr>
          <p:cNvSpPr>
            <a:spLocks noGrp="1"/>
          </p:cNvSpPr>
          <p:nvPr>
            <p:ph idx="1"/>
          </p:nvPr>
        </p:nvSpPr>
        <p:spPr>
          <a:xfrm>
            <a:off x="938213" y="2202656"/>
            <a:ext cx="10515600" cy="4351338"/>
          </a:xfrm>
        </p:spPr>
        <p:txBody>
          <a:bodyPr>
            <a:normAutofit/>
          </a:bodyPr>
          <a:lstStyle/>
          <a:p>
            <a:pPr marL="0" indent="0">
              <a:buNone/>
            </a:pPr>
            <a:endParaRPr lang="en-US" dirty="0"/>
          </a:p>
          <a:p>
            <a:pPr marL="0" indent="0">
              <a:buNone/>
            </a:pPr>
            <a:r>
              <a:rPr lang="en-US" sz="4400" dirty="0"/>
              <a:t>“Pray ‘at all times’…pray at specific times.” </a:t>
            </a:r>
            <a:r>
              <a:rPr lang="en-US" sz="6600" dirty="0"/>
              <a:t>		  </a:t>
            </a:r>
            <a:r>
              <a:rPr lang="en-US" sz="4400" dirty="0"/>
              <a:t>--</a:t>
            </a:r>
            <a:r>
              <a:rPr lang="en-US" sz="4400" i="1" dirty="0"/>
              <a:t>The Catechism of the Catholic Church</a:t>
            </a:r>
            <a:r>
              <a:rPr lang="en-US" sz="4400" dirty="0"/>
              <a:t>.</a:t>
            </a:r>
            <a:endParaRPr lang="en-US" sz="6600" dirty="0"/>
          </a:p>
        </p:txBody>
      </p:sp>
    </p:spTree>
    <p:extLst>
      <p:ext uri="{BB962C8B-B14F-4D97-AF65-F5344CB8AC3E}">
        <p14:creationId xmlns:p14="http://schemas.microsoft.com/office/powerpoint/2010/main" val="106559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FDE8-9FA0-0A3F-1EC7-E146553BB0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734334-8555-FEE6-9F1E-0FD325F4D652}"/>
              </a:ext>
            </a:extLst>
          </p:cNvPr>
          <p:cNvSpPr>
            <a:spLocks noGrp="1"/>
          </p:cNvSpPr>
          <p:nvPr>
            <p:ph idx="1"/>
          </p:nvPr>
        </p:nvSpPr>
        <p:spPr/>
        <p:txBody>
          <a:bodyPr/>
          <a:lstStyle/>
          <a:p>
            <a:pPr marL="0" indent="0">
              <a:buNone/>
            </a:pPr>
            <a:endParaRPr lang="en-US" dirty="0"/>
          </a:p>
          <a:p>
            <a:pPr marL="0" indent="0">
              <a:buNone/>
            </a:pPr>
            <a:r>
              <a:rPr lang="en-US" dirty="0"/>
              <a:t>“…to always pray and not give up.” –Luke 18:1.</a:t>
            </a:r>
          </a:p>
          <a:p>
            <a:pPr marL="0" indent="0">
              <a:buNone/>
            </a:pPr>
            <a:r>
              <a:rPr lang="en-US" dirty="0"/>
              <a:t>“Pray without ceasing.”—St. Paul</a:t>
            </a:r>
          </a:p>
          <a:p>
            <a:pPr marL="0" indent="0">
              <a:buNone/>
            </a:pPr>
            <a:endParaRPr lang="en-US" dirty="0"/>
          </a:p>
          <a:p>
            <a:pPr marL="0" indent="0">
              <a:buNone/>
            </a:pPr>
            <a:r>
              <a:rPr lang="en-US" dirty="0"/>
              <a:t>“When the Apostle tells us: </a:t>
            </a:r>
            <a:r>
              <a:rPr lang="en-US" i="1" dirty="0"/>
              <a:t>Pray without ceasing</a:t>
            </a:r>
            <a:r>
              <a:rPr lang="en-US" dirty="0"/>
              <a:t>, he means this: Desire unceasingly that life of happiness.”—St. Augustine.</a:t>
            </a:r>
          </a:p>
          <a:p>
            <a:endParaRPr lang="en-US" dirty="0"/>
          </a:p>
        </p:txBody>
      </p:sp>
    </p:spTree>
    <p:extLst>
      <p:ext uri="{BB962C8B-B14F-4D97-AF65-F5344CB8AC3E}">
        <p14:creationId xmlns:p14="http://schemas.microsoft.com/office/powerpoint/2010/main" val="3742318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359C-15BC-D215-1414-772D004B54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FD6C9B-6E6E-237C-05AA-6DBACA70A1FA}"/>
              </a:ext>
            </a:extLst>
          </p:cNvPr>
          <p:cNvSpPr>
            <a:spLocks noGrp="1"/>
          </p:cNvSpPr>
          <p:nvPr>
            <p:ph idx="1"/>
          </p:nvPr>
        </p:nvSpPr>
        <p:spPr/>
        <p:txBody>
          <a:bodyPr/>
          <a:lstStyle/>
          <a:p>
            <a:pPr marL="0" indent="0">
              <a:buNone/>
            </a:pPr>
            <a:r>
              <a:rPr lang="en-US" b="0" i="0" dirty="0">
                <a:solidFill>
                  <a:srgbClr val="000000"/>
                </a:solidFill>
                <a:effectLst/>
                <a:latin typeface="Helvetica Neue"/>
              </a:rPr>
              <a:t>“All acts of the Christian life, whether of the intellect or not, should be accompanied by an openness for worship, like a </a:t>
            </a:r>
            <a:r>
              <a:rPr lang="en-US" b="0" i="1" dirty="0">
                <a:solidFill>
                  <a:srgbClr val="000000"/>
                </a:solidFill>
                <a:effectLst/>
                <a:latin typeface="Helvetica Neue"/>
              </a:rPr>
              <a:t>basso </a:t>
            </a:r>
            <a:r>
              <a:rPr lang="en-US" b="0" i="1" dirty="0" err="1">
                <a:solidFill>
                  <a:srgbClr val="000000"/>
                </a:solidFill>
                <a:effectLst/>
                <a:latin typeface="Helvetica Neue"/>
              </a:rPr>
              <a:t>continuoso</a:t>
            </a:r>
            <a:r>
              <a:rPr lang="en-US" b="0" i="0" dirty="0">
                <a:solidFill>
                  <a:srgbClr val="000000"/>
                </a:solidFill>
                <a:effectLst/>
                <a:latin typeface="Helvetica Neue"/>
              </a:rPr>
              <a:t> accompanying the soul…”</a:t>
            </a:r>
          </a:p>
          <a:p>
            <a:pPr marL="0" indent="0">
              <a:buNone/>
            </a:pPr>
            <a:r>
              <a:rPr lang="en-US" dirty="0">
                <a:solidFill>
                  <a:srgbClr val="000000"/>
                </a:solidFill>
                <a:latin typeface="Helvetica Neue"/>
              </a:rPr>
              <a:t>--</a:t>
            </a:r>
            <a:r>
              <a:rPr lang="en-US" b="0" i="0" dirty="0">
                <a:solidFill>
                  <a:srgbClr val="000000"/>
                </a:solidFill>
                <a:effectLst/>
                <a:latin typeface="Helvetica Neue"/>
              </a:rPr>
              <a:t>Hans </a:t>
            </a:r>
            <a:r>
              <a:rPr lang="en-US" b="0" i="0" dirty="0" err="1">
                <a:solidFill>
                  <a:srgbClr val="000000"/>
                </a:solidFill>
                <a:effectLst/>
                <a:latin typeface="Helvetica Neue"/>
              </a:rPr>
              <a:t>Urs</a:t>
            </a:r>
            <a:r>
              <a:rPr lang="en-US" b="0" i="0" dirty="0">
                <a:solidFill>
                  <a:srgbClr val="000000"/>
                </a:solidFill>
                <a:effectLst/>
                <a:latin typeface="Helvetica Neue"/>
              </a:rPr>
              <a:t> von Balthasar, </a:t>
            </a:r>
            <a:r>
              <a:rPr lang="en-US" b="0" i="1" dirty="0">
                <a:solidFill>
                  <a:srgbClr val="000000"/>
                </a:solidFill>
                <a:effectLst/>
                <a:latin typeface="Helvetica Neue"/>
              </a:rPr>
              <a:t>Prayer</a:t>
            </a:r>
            <a:r>
              <a:rPr lang="en-US" b="0" i="0" dirty="0">
                <a:solidFill>
                  <a:srgbClr val="000000"/>
                </a:solidFill>
                <a:effectLst/>
                <a:latin typeface="Helvetica Neue"/>
              </a:rPr>
              <a:t>.</a:t>
            </a:r>
          </a:p>
          <a:p>
            <a:pPr marL="0" indent="0">
              <a:buNone/>
            </a:pPr>
            <a:endParaRPr lang="en-US" dirty="0"/>
          </a:p>
        </p:txBody>
      </p:sp>
    </p:spTree>
    <p:extLst>
      <p:ext uri="{BB962C8B-B14F-4D97-AF65-F5344CB8AC3E}">
        <p14:creationId xmlns:p14="http://schemas.microsoft.com/office/powerpoint/2010/main" val="2789932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B6E4C-5615-185D-4D72-CAE9526696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438490-7D1B-DA07-7FF4-FC4B6584F8D9}"/>
              </a:ext>
            </a:extLst>
          </p:cNvPr>
          <p:cNvSpPr>
            <a:spLocks noGrp="1"/>
          </p:cNvSpPr>
          <p:nvPr>
            <p:ph idx="1"/>
          </p:nvPr>
        </p:nvSpPr>
        <p:spPr/>
        <p:txBody>
          <a:bodyPr/>
          <a:lstStyle/>
          <a:p>
            <a:pPr marL="0" indent="0">
              <a:buNone/>
            </a:pPr>
            <a:r>
              <a:rPr lang="en-US" dirty="0"/>
              <a:t>“We must remember God more often than we draw breath.  But we cannot pray ‘at all times’ if we do not pray at specific times, consciously willing it.”</a:t>
            </a:r>
          </a:p>
          <a:p>
            <a:pPr marL="0" indent="0">
              <a:buNone/>
            </a:pPr>
            <a:r>
              <a:rPr lang="en-US" dirty="0"/>
              <a:t>--</a:t>
            </a:r>
            <a:r>
              <a:rPr lang="en-US" i="1" dirty="0"/>
              <a:t>The Catechism</a:t>
            </a:r>
            <a:r>
              <a:rPr lang="en-US" dirty="0"/>
              <a:t>, ##2697</a:t>
            </a:r>
          </a:p>
        </p:txBody>
      </p:sp>
    </p:spTree>
    <p:extLst>
      <p:ext uri="{BB962C8B-B14F-4D97-AF65-F5344CB8AC3E}">
        <p14:creationId xmlns:p14="http://schemas.microsoft.com/office/powerpoint/2010/main" val="1783219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72DF-410A-24AB-4526-A01FC4D8FB4D}"/>
              </a:ext>
            </a:extLst>
          </p:cNvPr>
          <p:cNvSpPr>
            <a:spLocks noGrp="1"/>
          </p:cNvSpPr>
          <p:nvPr>
            <p:ph type="title"/>
          </p:nvPr>
        </p:nvSpPr>
        <p:spPr/>
        <p:txBody>
          <a:bodyPr/>
          <a:lstStyle/>
          <a:p>
            <a:r>
              <a:rPr lang="en-US" dirty="0"/>
              <a:t>Specific Times of Prayer</a:t>
            </a:r>
          </a:p>
        </p:txBody>
      </p:sp>
      <p:sp>
        <p:nvSpPr>
          <p:cNvPr id="3" name="Content Placeholder 2">
            <a:extLst>
              <a:ext uri="{FF2B5EF4-FFF2-40B4-BE49-F238E27FC236}">
                <a16:creationId xmlns:a16="http://schemas.microsoft.com/office/drawing/2014/main" id="{E088C5C3-7ABE-1FC8-C277-A7001348903E}"/>
              </a:ext>
            </a:extLst>
          </p:cNvPr>
          <p:cNvSpPr>
            <a:spLocks noGrp="1"/>
          </p:cNvSpPr>
          <p:nvPr>
            <p:ph idx="1"/>
          </p:nvPr>
        </p:nvSpPr>
        <p:spPr/>
        <p:txBody>
          <a:bodyPr/>
          <a:lstStyle/>
          <a:p>
            <a:r>
              <a:rPr lang="en-US" dirty="0"/>
              <a:t>The Mass</a:t>
            </a:r>
          </a:p>
          <a:p>
            <a:r>
              <a:rPr lang="en-US" dirty="0"/>
              <a:t>Liturgy of the Hours</a:t>
            </a:r>
          </a:p>
          <a:p>
            <a:r>
              <a:rPr lang="en-US" dirty="0"/>
              <a:t>Rosary</a:t>
            </a:r>
          </a:p>
          <a:p>
            <a:r>
              <a:rPr lang="en-US" dirty="0"/>
              <a:t>The Examen</a:t>
            </a:r>
          </a:p>
          <a:p>
            <a:r>
              <a:rPr lang="en-US" dirty="0"/>
              <a:t>Opus Dei: Daily Mass, Rosary, 15 minutes of mental prayer, and 15 minutes of spiritual reading</a:t>
            </a:r>
          </a:p>
          <a:p>
            <a:endParaRPr lang="en-US" dirty="0"/>
          </a:p>
          <a:p>
            <a:endParaRPr lang="en-US" dirty="0"/>
          </a:p>
          <a:p>
            <a:endParaRPr lang="en-US" dirty="0"/>
          </a:p>
        </p:txBody>
      </p:sp>
    </p:spTree>
    <p:extLst>
      <p:ext uri="{BB962C8B-B14F-4D97-AF65-F5344CB8AC3E}">
        <p14:creationId xmlns:p14="http://schemas.microsoft.com/office/powerpoint/2010/main" val="3869402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8A211-5CE0-1899-C283-D3FC54585787}"/>
              </a:ext>
            </a:extLst>
          </p:cNvPr>
          <p:cNvSpPr>
            <a:spLocks noGrp="1"/>
          </p:cNvSpPr>
          <p:nvPr>
            <p:ph type="title"/>
          </p:nvPr>
        </p:nvSpPr>
        <p:spPr/>
        <p:txBody>
          <a:bodyPr/>
          <a:lstStyle/>
          <a:p>
            <a:r>
              <a:rPr lang="en-US" dirty="0"/>
              <a:t>Introduction: The Need for Silence</a:t>
            </a:r>
          </a:p>
        </p:txBody>
      </p:sp>
      <p:sp>
        <p:nvSpPr>
          <p:cNvPr id="3" name="Content Placeholder 2">
            <a:extLst>
              <a:ext uri="{FF2B5EF4-FFF2-40B4-BE49-F238E27FC236}">
                <a16:creationId xmlns:a16="http://schemas.microsoft.com/office/drawing/2014/main" id="{264B02F7-2BB3-A68D-2099-6625077DBE74}"/>
              </a:ext>
            </a:extLst>
          </p:cNvPr>
          <p:cNvSpPr>
            <a:spLocks noGrp="1"/>
          </p:cNvSpPr>
          <p:nvPr>
            <p:ph idx="1"/>
          </p:nvPr>
        </p:nvSpPr>
        <p:spPr/>
        <p:txBody>
          <a:bodyPr/>
          <a:lstStyle/>
          <a:p>
            <a:pPr marL="0" indent="0">
              <a:buNone/>
            </a:pPr>
            <a:r>
              <a:rPr lang="en-US" dirty="0"/>
              <a:t>“Today, in a highly technological, busy world, how can we find silence?  Noise wearies us, and we get the feeling that silence has become an unreachable oasis.  How many people are obliged to work in chaos that distresses and dehumanizes them?  Cities have become noisy furnaces in which even nights are not spared that assault of noise.” </a:t>
            </a:r>
          </a:p>
          <a:p>
            <a:pPr marL="0" indent="0">
              <a:buNone/>
            </a:pPr>
            <a:r>
              <a:rPr lang="en-US" dirty="0"/>
              <a:t>--Robert Cardinal Sarah, </a:t>
            </a:r>
            <a:r>
              <a:rPr lang="en-US" i="1" dirty="0"/>
              <a:t>The Power of Silence</a:t>
            </a:r>
            <a:r>
              <a:rPr lang="en-US" dirty="0"/>
              <a:t>.</a:t>
            </a:r>
          </a:p>
          <a:p>
            <a:endParaRPr lang="en-US" dirty="0"/>
          </a:p>
        </p:txBody>
      </p:sp>
    </p:spTree>
    <p:extLst>
      <p:ext uri="{BB962C8B-B14F-4D97-AF65-F5344CB8AC3E}">
        <p14:creationId xmlns:p14="http://schemas.microsoft.com/office/powerpoint/2010/main" val="480612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22E2-31F2-FF33-388F-98E3D32ED006}"/>
              </a:ext>
            </a:extLst>
          </p:cNvPr>
          <p:cNvSpPr>
            <a:spLocks noGrp="1"/>
          </p:cNvSpPr>
          <p:nvPr>
            <p:ph type="title"/>
          </p:nvPr>
        </p:nvSpPr>
        <p:spPr>
          <a:xfrm>
            <a:off x="838200" y="1428750"/>
            <a:ext cx="10515600" cy="1325563"/>
          </a:xfrm>
        </p:spPr>
        <p:txBody>
          <a:bodyPr/>
          <a:lstStyle/>
          <a:p>
            <a:r>
              <a:rPr lang="en-US" dirty="0"/>
              <a:t>Tip #6: </a:t>
            </a:r>
          </a:p>
        </p:txBody>
      </p:sp>
      <p:sp>
        <p:nvSpPr>
          <p:cNvPr id="3" name="Content Placeholder 2">
            <a:extLst>
              <a:ext uri="{FF2B5EF4-FFF2-40B4-BE49-F238E27FC236}">
                <a16:creationId xmlns:a16="http://schemas.microsoft.com/office/drawing/2014/main" id="{0E2964B9-E015-C0E6-342B-3278F11E25C3}"/>
              </a:ext>
            </a:extLst>
          </p:cNvPr>
          <p:cNvSpPr>
            <a:spLocks noGrp="1"/>
          </p:cNvSpPr>
          <p:nvPr>
            <p:ph idx="1"/>
          </p:nvPr>
        </p:nvSpPr>
        <p:spPr>
          <a:xfrm>
            <a:off x="938213" y="2202656"/>
            <a:ext cx="10515600" cy="4351338"/>
          </a:xfrm>
        </p:spPr>
        <p:txBody>
          <a:bodyPr>
            <a:normAutofit/>
          </a:bodyPr>
          <a:lstStyle/>
          <a:p>
            <a:pPr marL="0" indent="0">
              <a:buNone/>
            </a:pPr>
            <a:endParaRPr lang="en-US" dirty="0"/>
          </a:p>
          <a:p>
            <a:pPr marL="0" indent="0" algn="ctr">
              <a:buNone/>
            </a:pPr>
            <a:r>
              <a:rPr lang="en-US" sz="6600" dirty="0"/>
              <a:t>“Sit your [self] down.”</a:t>
            </a:r>
          </a:p>
        </p:txBody>
      </p:sp>
    </p:spTree>
    <p:extLst>
      <p:ext uri="{BB962C8B-B14F-4D97-AF65-F5344CB8AC3E}">
        <p14:creationId xmlns:p14="http://schemas.microsoft.com/office/powerpoint/2010/main" val="741026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CE9E8-1D64-4074-9B1D-E0EC027182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471F76-E900-B112-0506-98D7EDB4673E}"/>
              </a:ext>
            </a:extLst>
          </p:cNvPr>
          <p:cNvSpPr>
            <a:spLocks noGrp="1"/>
          </p:cNvSpPr>
          <p:nvPr>
            <p:ph idx="1"/>
          </p:nvPr>
        </p:nvSpPr>
        <p:spPr/>
        <p:txBody>
          <a:bodyPr/>
          <a:lstStyle/>
          <a:p>
            <a:pPr marL="0" indent="0">
              <a:buNone/>
            </a:pPr>
            <a:r>
              <a:rPr lang="en-US" dirty="0"/>
              <a:t>“The main thing is not to care if you don't feel anything -- who are we to expect to feel something and if we did we'd probably brag about it -- but don't expect not to, either. Mainly sit your [self] down, or kneel, and do it, no matter what.”</a:t>
            </a:r>
          </a:p>
          <a:p>
            <a:pPr marL="0" indent="0">
              <a:buNone/>
            </a:pPr>
            <a:r>
              <a:rPr lang="en-US" dirty="0"/>
              <a:t>--J. C.</a:t>
            </a:r>
          </a:p>
        </p:txBody>
      </p:sp>
    </p:spTree>
    <p:extLst>
      <p:ext uri="{BB962C8B-B14F-4D97-AF65-F5344CB8AC3E}">
        <p14:creationId xmlns:p14="http://schemas.microsoft.com/office/powerpoint/2010/main" val="1064397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6B54-0C53-8449-0A80-3DD3A9CF4E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74EFAC-F940-0B77-0C6C-CA3D3DF6F223}"/>
              </a:ext>
            </a:extLst>
          </p:cNvPr>
          <p:cNvSpPr>
            <a:spLocks noGrp="1"/>
          </p:cNvSpPr>
          <p:nvPr>
            <p:ph idx="1"/>
          </p:nvPr>
        </p:nvSpPr>
        <p:spPr/>
        <p:txBody>
          <a:bodyPr/>
          <a:lstStyle/>
          <a:p>
            <a:pPr marL="0" indent="0">
              <a:buNone/>
            </a:pPr>
            <a:r>
              <a:rPr lang="en-US" dirty="0"/>
              <a:t>“As to prayer.  You have to use the prayer which God gives you.  If, at the end of the time you have given to it, you only feel that nothing has happened, and that you are humbled; be quite satisfied, and be </a:t>
            </a:r>
            <a:r>
              <a:rPr lang="en-US" i="1" dirty="0"/>
              <a:t>really</a:t>
            </a:r>
            <a:r>
              <a:rPr lang="en-US" dirty="0"/>
              <a:t> humble, and say to God that you desire nothing more.  It would be a dreadful thing to spend time in prayer because we enjoyed it.  We have to do it for God’s glory, not for our pleasure.”</a:t>
            </a:r>
          </a:p>
          <a:p>
            <a:pPr marL="0" indent="0">
              <a:buNone/>
            </a:pPr>
            <a:r>
              <a:rPr lang="en-US" dirty="0"/>
              <a:t>--Abbot John Chapman</a:t>
            </a:r>
          </a:p>
        </p:txBody>
      </p:sp>
    </p:spTree>
    <p:extLst>
      <p:ext uri="{BB962C8B-B14F-4D97-AF65-F5344CB8AC3E}">
        <p14:creationId xmlns:p14="http://schemas.microsoft.com/office/powerpoint/2010/main" val="556441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A5C55-DC72-29F5-0937-73940AC685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A87D49-369B-3D3D-58F9-320E330A676C}"/>
              </a:ext>
            </a:extLst>
          </p:cNvPr>
          <p:cNvSpPr>
            <a:spLocks noGrp="1"/>
          </p:cNvSpPr>
          <p:nvPr>
            <p:ph idx="1"/>
          </p:nvPr>
        </p:nvSpPr>
        <p:spPr/>
        <p:txBody>
          <a:bodyPr/>
          <a:lstStyle/>
          <a:p>
            <a:pPr marL="0" indent="0">
              <a:buNone/>
            </a:pPr>
            <a:r>
              <a:rPr lang="en-US" dirty="0"/>
              <a:t>“Really I think it might do you a lot of good and give you a certain happiness to say the Rosary every day. If you don’t like it, so much the better, because then you would deliver yourself from the servitude of doing things for your own satisfaction.”</a:t>
            </a:r>
          </a:p>
          <a:p>
            <a:pPr marL="0" indent="0">
              <a:buNone/>
            </a:pPr>
            <a:r>
              <a:rPr lang="en-US" dirty="0"/>
              <a:t>--Thomas Merton</a:t>
            </a:r>
          </a:p>
        </p:txBody>
      </p:sp>
    </p:spTree>
    <p:extLst>
      <p:ext uri="{BB962C8B-B14F-4D97-AF65-F5344CB8AC3E}">
        <p14:creationId xmlns:p14="http://schemas.microsoft.com/office/powerpoint/2010/main" val="1648337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35D6-FDAA-3A1F-4431-88DF7ACBD7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051E41-8E83-9ED5-58CD-2F1F6881BA7A}"/>
              </a:ext>
            </a:extLst>
          </p:cNvPr>
          <p:cNvSpPr>
            <a:spLocks noGrp="1"/>
          </p:cNvSpPr>
          <p:nvPr>
            <p:ph idx="1"/>
          </p:nvPr>
        </p:nvSpPr>
        <p:spPr/>
        <p:txBody>
          <a:bodyPr/>
          <a:lstStyle/>
          <a:p>
            <a:pPr marL="0" indent="0">
              <a:buNone/>
            </a:pPr>
            <a:r>
              <a:rPr lang="en-US" dirty="0"/>
              <a:t>“The key to a Christian conception of studies is the realization that prayer consists of attention.  It is the orientation of all the attention of which the soul is capable towards God.  The quality of the attention counts for much in the quality of the prayer.  Warmth of heart cannot make up for it.”</a:t>
            </a:r>
          </a:p>
          <a:p>
            <a:pPr marL="0" indent="0">
              <a:buNone/>
            </a:pPr>
            <a:r>
              <a:rPr lang="en-US" dirty="0"/>
              <a:t>--Simone Weil, “Reflections on the Right Use of School Studies with a View to the Love of God”</a:t>
            </a:r>
          </a:p>
          <a:p>
            <a:pPr marL="0" indent="0">
              <a:buNone/>
            </a:pPr>
            <a:endParaRPr lang="en-US" dirty="0"/>
          </a:p>
        </p:txBody>
      </p:sp>
    </p:spTree>
    <p:extLst>
      <p:ext uri="{BB962C8B-B14F-4D97-AF65-F5344CB8AC3E}">
        <p14:creationId xmlns:p14="http://schemas.microsoft.com/office/powerpoint/2010/main" val="276606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22E2-31F2-FF33-388F-98E3D32ED006}"/>
              </a:ext>
            </a:extLst>
          </p:cNvPr>
          <p:cNvSpPr>
            <a:spLocks noGrp="1"/>
          </p:cNvSpPr>
          <p:nvPr>
            <p:ph type="title"/>
          </p:nvPr>
        </p:nvSpPr>
        <p:spPr>
          <a:xfrm>
            <a:off x="838200" y="1428750"/>
            <a:ext cx="10515600" cy="1325563"/>
          </a:xfrm>
        </p:spPr>
        <p:txBody>
          <a:bodyPr/>
          <a:lstStyle/>
          <a:p>
            <a:r>
              <a:rPr lang="en-US" dirty="0"/>
              <a:t>Tip #7: </a:t>
            </a:r>
          </a:p>
        </p:txBody>
      </p:sp>
      <p:sp>
        <p:nvSpPr>
          <p:cNvPr id="3" name="Content Placeholder 2">
            <a:extLst>
              <a:ext uri="{FF2B5EF4-FFF2-40B4-BE49-F238E27FC236}">
                <a16:creationId xmlns:a16="http://schemas.microsoft.com/office/drawing/2014/main" id="{0E2964B9-E015-C0E6-342B-3278F11E25C3}"/>
              </a:ext>
            </a:extLst>
          </p:cNvPr>
          <p:cNvSpPr>
            <a:spLocks noGrp="1"/>
          </p:cNvSpPr>
          <p:nvPr>
            <p:ph idx="1"/>
          </p:nvPr>
        </p:nvSpPr>
        <p:spPr>
          <a:xfrm>
            <a:off x="938213" y="2202656"/>
            <a:ext cx="10515600" cy="4351338"/>
          </a:xfrm>
        </p:spPr>
        <p:txBody>
          <a:bodyPr>
            <a:normAutofit/>
          </a:bodyPr>
          <a:lstStyle/>
          <a:p>
            <a:pPr marL="0" indent="0">
              <a:buNone/>
            </a:pPr>
            <a:endParaRPr lang="en-US" dirty="0"/>
          </a:p>
          <a:p>
            <a:pPr marL="0" indent="0">
              <a:buNone/>
            </a:pPr>
            <a:r>
              <a:rPr lang="en-US" sz="4400" dirty="0"/>
              <a:t>“We are all beggars before God.” </a:t>
            </a:r>
            <a:r>
              <a:rPr lang="en-US" sz="6600" dirty="0"/>
              <a:t>		  </a:t>
            </a:r>
          </a:p>
          <a:p>
            <a:pPr marL="0" indent="0">
              <a:buNone/>
            </a:pPr>
            <a:r>
              <a:rPr lang="en-US" sz="4400" dirty="0"/>
              <a:t>						--</a:t>
            </a:r>
            <a:r>
              <a:rPr lang="en-US" sz="4400" i="1" dirty="0"/>
              <a:t>St. Augustine</a:t>
            </a:r>
            <a:r>
              <a:rPr lang="en-US" sz="4400" dirty="0"/>
              <a:t>.</a:t>
            </a:r>
            <a:endParaRPr lang="en-US" sz="6600" dirty="0"/>
          </a:p>
        </p:txBody>
      </p:sp>
    </p:spTree>
    <p:extLst>
      <p:ext uri="{BB962C8B-B14F-4D97-AF65-F5344CB8AC3E}">
        <p14:creationId xmlns:p14="http://schemas.microsoft.com/office/powerpoint/2010/main" val="2451296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AFD57-1C66-C6E9-44FB-5D7333F380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A15C60-4FC1-0073-3777-61D457BA59B1}"/>
              </a:ext>
            </a:extLst>
          </p:cNvPr>
          <p:cNvSpPr>
            <a:spLocks noGrp="1"/>
          </p:cNvSpPr>
          <p:nvPr>
            <p:ph idx="1"/>
          </p:nvPr>
        </p:nvSpPr>
        <p:spPr/>
        <p:txBody>
          <a:bodyPr/>
          <a:lstStyle/>
          <a:p>
            <a:pPr marL="0" indent="0">
              <a:buNone/>
            </a:pPr>
            <a:r>
              <a:rPr lang="en-US" dirty="0"/>
              <a:t>“He who humbles himself will be exalted; humility is the foundation of prayer.  Only when we humbly acknowledge that ‘we do not know how to pray as we ought,’ are we ready to receive freely the gift of prayer. ‘Man is a beggar before God.’”</a:t>
            </a:r>
          </a:p>
          <a:p>
            <a:pPr marL="0" indent="0">
              <a:buNone/>
            </a:pPr>
            <a:r>
              <a:rPr lang="en-US" dirty="0"/>
              <a:t>--</a:t>
            </a:r>
            <a:r>
              <a:rPr lang="en-US" i="1" dirty="0"/>
              <a:t>The Catechism.</a:t>
            </a:r>
          </a:p>
          <a:p>
            <a:pPr marL="0" indent="0">
              <a:buNone/>
            </a:pPr>
            <a:endParaRPr lang="en-US" dirty="0"/>
          </a:p>
        </p:txBody>
      </p:sp>
    </p:spTree>
    <p:extLst>
      <p:ext uri="{BB962C8B-B14F-4D97-AF65-F5344CB8AC3E}">
        <p14:creationId xmlns:p14="http://schemas.microsoft.com/office/powerpoint/2010/main" val="3933581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8ED8-EBDD-E8E1-2A68-827A9516CB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48D891-C9FF-1FBC-3F67-F42D9DB046E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2AE52CC-8BA2-1198-C3F3-B648891893E4}"/>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301351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30906-8FC7-5C4B-769B-9464757014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99528A-1D5D-1FE4-1926-F355FD17BC74}"/>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0071FB76-32D6-8276-18FD-5143230FE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71487"/>
            <a:ext cx="10515600" cy="59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987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1582D-684D-6C2E-5FE5-EAD7E65A55EC}"/>
              </a:ext>
            </a:extLst>
          </p:cNvPr>
          <p:cNvSpPr>
            <a:spLocks noGrp="1"/>
          </p:cNvSpPr>
          <p:nvPr>
            <p:ph type="title"/>
          </p:nvPr>
        </p:nvSpPr>
        <p:spPr>
          <a:xfrm>
            <a:off x="3231777" y="2766218"/>
            <a:ext cx="10515600" cy="1325563"/>
          </a:xfrm>
        </p:spPr>
        <p:txBody>
          <a:bodyPr/>
          <a:lstStyle/>
          <a:p>
            <a:r>
              <a:rPr lang="en-US" dirty="0"/>
              <a:t>“I am always with you.”</a:t>
            </a:r>
          </a:p>
        </p:txBody>
      </p:sp>
    </p:spTree>
    <p:extLst>
      <p:ext uri="{BB962C8B-B14F-4D97-AF65-F5344CB8AC3E}">
        <p14:creationId xmlns:p14="http://schemas.microsoft.com/office/powerpoint/2010/main" val="2233472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2B52-1E30-8E52-6519-B72A4C56E2E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5E45476-C2E8-686B-8DEA-96B198904E27}"/>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87DBC20-F5AF-E027-9B34-1448F74DBEFE}"/>
              </a:ext>
            </a:extLst>
          </p:cNvPr>
          <p:cNvPicPr>
            <a:picLocks noChangeAspect="1"/>
          </p:cNvPicPr>
          <p:nvPr/>
        </p:nvPicPr>
        <p:blipFill rotWithShape="1">
          <a:blip r:embed="rId2"/>
          <a:srcRect l="38906" t="25827" r="18321" b="9911"/>
          <a:stretch/>
        </p:blipFill>
        <p:spPr>
          <a:xfrm>
            <a:off x="709330" y="1317812"/>
            <a:ext cx="5386670" cy="4550051"/>
          </a:xfrm>
          <a:prstGeom prst="rect">
            <a:avLst/>
          </a:prstGeom>
        </p:spPr>
      </p:pic>
      <p:pic>
        <p:nvPicPr>
          <p:cNvPr id="7" name="Picture 6">
            <a:extLst>
              <a:ext uri="{FF2B5EF4-FFF2-40B4-BE49-F238E27FC236}">
                <a16:creationId xmlns:a16="http://schemas.microsoft.com/office/drawing/2014/main" id="{1DFC44CB-A27E-6263-8889-5611BB6289DC}"/>
              </a:ext>
            </a:extLst>
          </p:cNvPr>
          <p:cNvPicPr>
            <a:picLocks noChangeAspect="1"/>
          </p:cNvPicPr>
          <p:nvPr/>
        </p:nvPicPr>
        <p:blipFill rotWithShape="1">
          <a:blip r:embed="rId3"/>
          <a:srcRect l="41581" t="31245" r="22243" b="13395"/>
          <a:stretch/>
        </p:blipFill>
        <p:spPr>
          <a:xfrm>
            <a:off x="6096000" y="1290918"/>
            <a:ext cx="4938999" cy="4249270"/>
          </a:xfrm>
          <a:prstGeom prst="rect">
            <a:avLst/>
          </a:prstGeom>
        </p:spPr>
      </p:pic>
    </p:spTree>
    <p:extLst>
      <p:ext uri="{BB962C8B-B14F-4D97-AF65-F5344CB8AC3E}">
        <p14:creationId xmlns:p14="http://schemas.microsoft.com/office/powerpoint/2010/main" val="1204687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53B7-C7A4-8CB0-2FB1-2D49760FB6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F99E66-705B-B85E-0461-B237D4770254}"/>
              </a:ext>
            </a:extLst>
          </p:cNvPr>
          <p:cNvSpPr>
            <a:spLocks noGrp="1"/>
          </p:cNvSpPr>
          <p:nvPr>
            <p:ph idx="1"/>
          </p:nvPr>
        </p:nvSpPr>
        <p:spPr/>
        <p:txBody>
          <a:bodyPr/>
          <a:lstStyle/>
          <a:p>
            <a:pPr marL="0" indent="0" algn="ctr">
              <a:buNone/>
            </a:pPr>
            <a:endParaRPr lang="en-US" sz="6000" dirty="0"/>
          </a:p>
          <a:p>
            <a:pPr marL="0" indent="0" algn="ctr">
              <a:buNone/>
            </a:pPr>
            <a:r>
              <a:rPr lang="en-US" sz="8800" dirty="0"/>
              <a:t>www.inwndr.com</a:t>
            </a:r>
            <a:endParaRPr lang="en-US" dirty="0"/>
          </a:p>
        </p:txBody>
      </p:sp>
    </p:spTree>
    <p:extLst>
      <p:ext uri="{BB962C8B-B14F-4D97-AF65-F5344CB8AC3E}">
        <p14:creationId xmlns:p14="http://schemas.microsoft.com/office/powerpoint/2010/main" val="1994044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B296-959B-052E-1C86-4BC214FDF2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B389BC-5512-B412-D481-51D42D6DE9E7}"/>
              </a:ext>
            </a:extLst>
          </p:cNvPr>
          <p:cNvSpPr>
            <a:spLocks noGrp="1"/>
          </p:cNvSpPr>
          <p:nvPr>
            <p:ph idx="1"/>
          </p:nvPr>
        </p:nvSpPr>
        <p:spPr/>
        <p:txBody>
          <a:bodyPr>
            <a:normAutofit/>
          </a:bodyPr>
          <a:lstStyle/>
          <a:p>
            <a:pPr marL="0" indent="0">
              <a:buNone/>
            </a:pPr>
            <a:r>
              <a:rPr lang="en-US" dirty="0"/>
              <a:t>“Without noise, man is feverish, lost.  Noise gives him security, like a drug on which he has become dependent.  With its festive appearance noise is a whirlwind that avoids facing itself.  Agitation becomes a tranquilizer, a sedative, a morphine pump, a sort of reverie, an incoherent dream-world.  But this noise is a dangerous, deceptive medicine, a diabolical lie that helps man avoid confronting himself in his interior emptiness.  The awakening will necessarily be brutal.”</a:t>
            </a:r>
          </a:p>
          <a:p>
            <a:pPr marL="0" indent="0">
              <a:buNone/>
            </a:pPr>
            <a:r>
              <a:rPr lang="en-US" dirty="0"/>
              <a:t>--Robert Cardinal Sarah, </a:t>
            </a:r>
            <a:r>
              <a:rPr lang="en-US" u="sng" dirty="0"/>
              <a:t>The Power of Silence</a:t>
            </a:r>
            <a:r>
              <a:rPr lang="en-US" dirty="0"/>
              <a:t>.</a:t>
            </a:r>
          </a:p>
        </p:txBody>
      </p:sp>
    </p:spTree>
    <p:extLst>
      <p:ext uri="{BB962C8B-B14F-4D97-AF65-F5344CB8AC3E}">
        <p14:creationId xmlns:p14="http://schemas.microsoft.com/office/powerpoint/2010/main" val="1684583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22E2-31F2-FF33-388F-98E3D32ED006}"/>
              </a:ext>
            </a:extLst>
          </p:cNvPr>
          <p:cNvSpPr>
            <a:spLocks noGrp="1"/>
          </p:cNvSpPr>
          <p:nvPr>
            <p:ph type="title"/>
          </p:nvPr>
        </p:nvSpPr>
        <p:spPr>
          <a:xfrm>
            <a:off x="938213" y="1171575"/>
            <a:ext cx="10515600" cy="1325563"/>
          </a:xfrm>
        </p:spPr>
        <p:txBody>
          <a:bodyPr/>
          <a:lstStyle/>
          <a:p>
            <a:r>
              <a:rPr lang="en-US" dirty="0"/>
              <a:t>Tip #1: </a:t>
            </a:r>
          </a:p>
        </p:txBody>
      </p:sp>
      <p:sp>
        <p:nvSpPr>
          <p:cNvPr id="3" name="Content Placeholder 2">
            <a:extLst>
              <a:ext uri="{FF2B5EF4-FFF2-40B4-BE49-F238E27FC236}">
                <a16:creationId xmlns:a16="http://schemas.microsoft.com/office/drawing/2014/main" id="{0E2964B9-E015-C0E6-342B-3278F11E25C3}"/>
              </a:ext>
            </a:extLst>
          </p:cNvPr>
          <p:cNvSpPr>
            <a:spLocks noGrp="1"/>
          </p:cNvSpPr>
          <p:nvPr>
            <p:ph idx="1"/>
          </p:nvPr>
        </p:nvSpPr>
        <p:spPr>
          <a:xfrm>
            <a:off x="938213" y="2202656"/>
            <a:ext cx="10515600" cy="4351338"/>
          </a:xfrm>
        </p:spPr>
        <p:txBody>
          <a:bodyPr>
            <a:normAutofit/>
          </a:bodyPr>
          <a:lstStyle/>
          <a:p>
            <a:pPr marL="0" indent="0">
              <a:buNone/>
            </a:pPr>
            <a:endParaRPr lang="en-US" dirty="0"/>
          </a:p>
          <a:p>
            <a:pPr marL="0" indent="0">
              <a:buNone/>
            </a:pPr>
            <a:r>
              <a:rPr lang="en-US" sz="4400" dirty="0"/>
              <a:t>Silence is not emptiness</a:t>
            </a:r>
            <a:endParaRPr lang="en-US" sz="6600" dirty="0"/>
          </a:p>
          <a:p>
            <a:pPr marL="0" indent="0">
              <a:buNone/>
            </a:pPr>
            <a:r>
              <a:rPr lang="en-US" sz="6600" dirty="0"/>
              <a:t>					</a:t>
            </a:r>
          </a:p>
        </p:txBody>
      </p:sp>
    </p:spTree>
    <p:extLst>
      <p:ext uri="{BB962C8B-B14F-4D97-AF65-F5344CB8AC3E}">
        <p14:creationId xmlns:p14="http://schemas.microsoft.com/office/powerpoint/2010/main" val="3729417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42747-8F14-DB8B-EEED-044CE8B017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BBA4AF-87B3-A291-1DA8-3514A2A4EE0E}"/>
              </a:ext>
            </a:extLst>
          </p:cNvPr>
          <p:cNvSpPr>
            <a:spLocks noGrp="1"/>
          </p:cNvSpPr>
          <p:nvPr>
            <p:ph idx="1"/>
          </p:nvPr>
        </p:nvSpPr>
        <p:spPr/>
        <p:txBody>
          <a:bodyPr>
            <a:normAutofit lnSpcReduction="10000"/>
          </a:bodyPr>
          <a:lstStyle/>
          <a:p>
            <a:r>
              <a:rPr lang="en-US" dirty="0"/>
              <a:t>There is evidence for the use of mindfulness in:</a:t>
            </a:r>
          </a:p>
          <a:p>
            <a:pPr lvl="1"/>
            <a:r>
              <a:rPr lang="en-US" dirty="0"/>
              <a:t>Preventing relapse in chronic depression </a:t>
            </a:r>
          </a:p>
          <a:p>
            <a:pPr lvl="2"/>
            <a:r>
              <a:rPr lang="en-US" dirty="0"/>
              <a:t>(Segal, Williams, and Teasdale, 2002)</a:t>
            </a:r>
          </a:p>
          <a:p>
            <a:pPr lvl="1"/>
            <a:r>
              <a:rPr lang="en-US" dirty="0"/>
              <a:t>Treating Borderline Personality Disorder in Dialectic Behavioral Therapy</a:t>
            </a:r>
          </a:p>
          <a:p>
            <a:pPr lvl="2"/>
            <a:r>
              <a:rPr lang="en-US" dirty="0"/>
              <a:t>(Linehan, 1993)</a:t>
            </a:r>
          </a:p>
          <a:p>
            <a:pPr lvl="1"/>
            <a:r>
              <a:rPr lang="en-US" dirty="0"/>
              <a:t>Preventing relapse in substance abuse</a:t>
            </a:r>
          </a:p>
          <a:p>
            <a:pPr lvl="2"/>
            <a:r>
              <a:rPr lang="en-US" dirty="0"/>
              <a:t>(Marlatt et al, 2001)</a:t>
            </a:r>
          </a:p>
          <a:p>
            <a:pPr lvl="1"/>
            <a:r>
              <a:rPr lang="en-US" dirty="0"/>
              <a:t>Improving symptoms in OCD</a:t>
            </a:r>
          </a:p>
          <a:p>
            <a:pPr lvl="2"/>
            <a:r>
              <a:rPr lang="en-US" dirty="0"/>
              <a:t>(Baxter et al, 1992)</a:t>
            </a:r>
          </a:p>
          <a:p>
            <a:pPr lvl="1"/>
            <a:r>
              <a:rPr lang="en-US" dirty="0"/>
              <a:t>Improving the course of numerous other conditions including PTSD, eating disorders, and anxiety</a:t>
            </a:r>
          </a:p>
          <a:p>
            <a:pPr lvl="2"/>
            <a:r>
              <a:rPr lang="en-US" dirty="0"/>
              <a:t>(Hayes, </a:t>
            </a:r>
            <a:r>
              <a:rPr lang="en-US" dirty="0" err="1"/>
              <a:t>Folette</a:t>
            </a:r>
            <a:r>
              <a:rPr lang="en-US" dirty="0"/>
              <a:t>, and Linehan, 2004)</a:t>
            </a:r>
          </a:p>
        </p:txBody>
      </p:sp>
    </p:spTree>
    <p:extLst>
      <p:ext uri="{BB962C8B-B14F-4D97-AF65-F5344CB8AC3E}">
        <p14:creationId xmlns:p14="http://schemas.microsoft.com/office/powerpoint/2010/main" val="1618568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730B9-EF77-4D26-AD82-361923BE4B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F413DF-94E3-42C7-BD5C-8FBB8091FC5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AFABDB3-47D5-4879-8B09-F7AE0263C3F6}"/>
              </a:ext>
            </a:extLst>
          </p:cNvPr>
          <p:cNvPicPr>
            <a:picLocks noChangeAspect="1"/>
          </p:cNvPicPr>
          <p:nvPr/>
        </p:nvPicPr>
        <p:blipFill rotWithShape="1">
          <a:blip r:embed="rId2"/>
          <a:srcRect l="12651" t="21159" r="34993" b="31594"/>
          <a:stretch/>
        </p:blipFill>
        <p:spPr>
          <a:xfrm>
            <a:off x="838200" y="365125"/>
            <a:ext cx="10515600" cy="5930941"/>
          </a:xfrm>
          <a:prstGeom prst="rect">
            <a:avLst/>
          </a:prstGeom>
        </p:spPr>
      </p:pic>
    </p:spTree>
    <p:extLst>
      <p:ext uri="{BB962C8B-B14F-4D97-AF65-F5344CB8AC3E}">
        <p14:creationId xmlns:p14="http://schemas.microsoft.com/office/powerpoint/2010/main" val="3912707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473A2D-3B64-4D24-89A6-9D9E99D2124A}"/>
              </a:ext>
            </a:extLst>
          </p:cNvPr>
          <p:cNvPicPr>
            <a:picLocks noChangeAspect="1"/>
          </p:cNvPicPr>
          <p:nvPr/>
        </p:nvPicPr>
        <p:blipFill rotWithShape="1">
          <a:blip r:embed="rId2"/>
          <a:srcRect l="50000" t="24879" r="121" b="32609"/>
          <a:stretch/>
        </p:blipFill>
        <p:spPr>
          <a:xfrm>
            <a:off x="7426100" y="790158"/>
            <a:ext cx="3405165" cy="2176671"/>
          </a:xfrm>
          <a:prstGeom prst="rect">
            <a:avLst/>
          </a:prstGeom>
        </p:spPr>
      </p:pic>
      <p:sp>
        <p:nvSpPr>
          <p:cNvPr id="3" name="TextBox 2">
            <a:extLst>
              <a:ext uri="{FF2B5EF4-FFF2-40B4-BE49-F238E27FC236}">
                <a16:creationId xmlns:a16="http://schemas.microsoft.com/office/drawing/2014/main" id="{9AAFB91C-FE5F-4B2D-B077-9E3C93FACB24}"/>
              </a:ext>
            </a:extLst>
          </p:cNvPr>
          <p:cNvSpPr txBox="1"/>
          <p:nvPr/>
        </p:nvSpPr>
        <p:spPr>
          <a:xfrm>
            <a:off x="5266083" y="646043"/>
            <a:ext cx="1023730" cy="2215991"/>
          </a:xfrm>
          <a:prstGeom prst="rect">
            <a:avLst/>
          </a:prstGeom>
          <a:noFill/>
        </p:spPr>
        <p:txBody>
          <a:bodyPr wrap="square" rtlCol="0">
            <a:spAutoFit/>
          </a:bodyPr>
          <a:lstStyle/>
          <a:p>
            <a:r>
              <a:rPr lang="en-US" sz="13800" dirty="0"/>
              <a:t>≈</a:t>
            </a:r>
          </a:p>
        </p:txBody>
      </p:sp>
      <p:pic>
        <p:nvPicPr>
          <p:cNvPr id="4" name="Picture 3">
            <a:extLst>
              <a:ext uri="{FF2B5EF4-FFF2-40B4-BE49-F238E27FC236}">
                <a16:creationId xmlns:a16="http://schemas.microsoft.com/office/drawing/2014/main" id="{9D80C066-DE4B-4FAA-A2D3-AEBD032CB44D}"/>
              </a:ext>
            </a:extLst>
          </p:cNvPr>
          <p:cNvPicPr>
            <a:picLocks noChangeAspect="1"/>
          </p:cNvPicPr>
          <p:nvPr/>
        </p:nvPicPr>
        <p:blipFill>
          <a:blip r:embed="rId3"/>
          <a:stretch>
            <a:fillRect/>
          </a:stretch>
        </p:blipFill>
        <p:spPr>
          <a:xfrm>
            <a:off x="1335452" y="481322"/>
            <a:ext cx="2794344" cy="2794344"/>
          </a:xfrm>
          <a:prstGeom prst="rect">
            <a:avLst/>
          </a:prstGeom>
        </p:spPr>
      </p:pic>
      <p:sp>
        <p:nvSpPr>
          <p:cNvPr id="5" name="TextBox 4">
            <a:extLst>
              <a:ext uri="{FF2B5EF4-FFF2-40B4-BE49-F238E27FC236}">
                <a16:creationId xmlns:a16="http://schemas.microsoft.com/office/drawing/2014/main" id="{B518E099-2148-450E-83FC-A41FC8248BAB}"/>
              </a:ext>
            </a:extLst>
          </p:cNvPr>
          <p:cNvSpPr txBox="1"/>
          <p:nvPr/>
        </p:nvSpPr>
        <p:spPr>
          <a:xfrm>
            <a:off x="5422493" y="646043"/>
            <a:ext cx="1023730" cy="769441"/>
          </a:xfrm>
          <a:prstGeom prst="rect">
            <a:avLst/>
          </a:prstGeom>
          <a:noFill/>
        </p:spPr>
        <p:txBody>
          <a:bodyPr wrap="square" rtlCol="0">
            <a:spAutoFit/>
          </a:bodyPr>
          <a:lstStyle/>
          <a:p>
            <a:r>
              <a:rPr lang="en-US" sz="4400" dirty="0"/>
              <a:t>ES</a:t>
            </a:r>
            <a:endParaRPr lang="en-US" dirty="0"/>
          </a:p>
        </p:txBody>
      </p:sp>
      <p:sp>
        <p:nvSpPr>
          <p:cNvPr id="6" name="Rectangle 5">
            <a:extLst>
              <a:ext uri="{FF2B5EF4-FFF2-40B4-BE49-F238E27FC236}">
                <a16:creationId xmlns:a16="http://schemas.microsoft.com/office/drawing/2014/main" id="{129EF762-8733-4E7A-8616-CD3E73B1F30E}"/>
              </a:ext>
            </a:extLst>
          </p:cNvPr>
          <p:cNvSpPr/>
          <p:nvPr/>
        </p:nvSpPr>
        <p:spPr>
          <a:xfrm>
            <a:off x="535057" y="3697357"/>
            <a:ext cx="11509512" cy="2985433"/>
          </a:xfrm>
          <a:prstGeom prst="rect">
            <a:avLst/>
          </a:prstGeom>
        </p:spPr>
        <p:txBody>
          <a:bodyPr wrap="square">
            <a:spAutoFit/>
          </a:bodyPr>
          <a:lstStyle/>
          <a:p>
            <a:r>
              <a:rPr lang="en-US" sz="4000" dirty="0"/>
              <a:t>“These small effects are </a:t>
            </a:r>
            <a:r>
              <a:rPr lang="en-US" sz="4000" b="1" dirty="0"/>
              <a:t>comparable with what would be expected from the use of an antidepressant</a:t>
            </a:r>
            <a:r>
              <a:rPr lang="en-US" sz="4000" dirty="0"/>
              <a:t> in a primary care population, without the associated toxicities.”</a:t>
            </a:r>
          </a:p>
          <a:p>
            <a:r>
              <a:rPr lang="en-US" sz="2800" dirty="0"/>
              <a:t>--Goyal et al, 2015</a:t>
            </a:r>
          </a:p>
        </p:txBody>
      </p:sp>
    </p:spTree>
    <p:extLst>
      <p:ext uri="{BB962C8B-B14F-4D97-AF65-F5344CB8AC3E}">
        <p14:creationId xmlns:p14="http://schemas.microsoft.com/office/powerpoint/2010/main" val="3269952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1152</TotalTime>
  <Words>2127</Words>
  <Application>Microsoft Office PowerPoint</Application>
  <PresentationFormat>Widescreen</PresentationFormat>
  <Paragraphs>103</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Helvetica Neue</vt:lpstr>
      <vt:lpstr>Times</vt:lpstr>
      <vt:lpstr>Office Theme</vt:lpstr>
      <vt:lpstr>Silence is God’s Social Media: Seven Tips from the Saints and Science for Remaining Online with God</vt:lpstr>
      <vt:lpstr>PowerPoint Presentation</vt:lpstr>
      <vt:lpstr>Introduction: The Need for Silence</vt:lpstr>
      <vt:lpstr>PowerPoint Presentation</vt:lpstr>
      <vt:lpstr>PowerPoint Presentation</vt:lpstr>
      <vt:lpstr>Tip #1: </vt:lpstr>
      <vt:lpstr>PowerPoint Presentation</vt:lpstr>
      <vt:lpstr>PowerPoint Presentation</vt:lpstr>
      <vt:lpstr>PowerPoint Presentation</vt:lpstr>
      <vt:lpstr>PowerPoint Presentation</vt:lpstr>
      <vt:lpstr>PowerPoint Presentation</vt:lpstr>
      <vt:lpstr>PowerPoint Presentation</vt:lpstr>
      <vt:lpstr>Tip #2: </vt:lpstr>
      <vt:lpstr>PowerPoint Presentation</vt:lpstr>
      <vt:lpstr>PowerPoint Presentation</vt:lpstr>
      <vt:lpstr>PowerPoint Presentation</vt:lpstr>
      <vt:lpstr>Tip #3: </vt:lpstr>
      <vt:lpstr>PowerPoint Presentation</vt:lpstr>
      <vt:lpstr>Tip #4: </vt:lpstr>
      <vt:lpstr>PowerPoint Presentation</vt:lpstr>
      <vt:lpstr>PowerPoint Presentation</vt:lpstr>
      <vt:lpstr>PowerPoint Presentation</vt:lpstr>
      <vt:lpstr>PowerPoint Presentation</vt:lpstr>
      <vt:lpstr>PowerPoint Presentation</vt:lpstr>
      <vt:lpstr>Tip #5: </vt:lpstr>
      <vt:lpstr>PowerPoint Presentation</vt:lpstr>
      <vt:lpstr>PowerPoint Presentation</vt:lpstr>
      <vt:lpstr>PowerPoint Presentation</vt:lpstr>
      <vt:lpstr>Specific Times of Prayer</vt:lpstr>
      <vt:lpstr>Tip #6: </vt:lpstr>
      <vt:lpstr>PowerPoint Presentation</vt:lpstr>
      <vt:lpstr>PowerPoint Presentation</vt:lpstr>
      <vt:lpstr>PowerPoint Presentation</vt:lpstr>
      <vt:lpstr>PowerPoint Presentation</vt:lpstr>
      <vt:lpstr>Tip #7: </vt:lpstr>
      <vt:lpstr>PowerPoint Presentation</vt:lpstr>
      <vt:lpstr>PowerPoint Presentation</vt:lpstr>
      <vt:lpstr>PowerPoint Presentation</vt:lpstr>
      <vt:lpstr>“I am always with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Silence is God’s Social Media: Seven Tips from the Saints and Science for Remaining Online with God</dc:title>
  <dc:creator>Clifford Arnold</dc:creator>
  <cp:lastModifiedBy>Clifford Arnold</cp:lastModifiedBy>
  <cp:revision>5</cp:revision>
  <dcterms:created xsi:type="dcterms:W3CDTF">2022-09-10T19:16:07Z</dcterms:created>
  <dcterms:modified xsi:type="dcterms:W3CDTF">2022-09-17T19:53:31Z</dcterms:modified>
</cp:coreProperties>
</file>